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23"/>
  </p:notesMasterIdLst>
  <p:handoutMasterIdLst>
    <p:handoutMasterId r:id="rId24"/>
  </p:handoutMasterIdLst>
  <p:sldIdLst>
    <p:sldId id="362" r:id="rId3"/>
    <p:sldId id="493" r:id="rId4"/>
    <p:sldId id="477" r:id="rId5"/>
    <p:sldId id="504" r:id="rId6"/>
    <p:sldId id="498" r:id="rId7"/>
    <p:sldId id="505" r:id="rId8"/>
    <p:sldId id="506" r:id="rId9"/>
    <p:sldId id="507" r:id="rId10"/>
    <p:sldId id="508" r:id="rId11"/>
    <p:sldId id="497" r:id="rId12"/>
    <p:sldId id="483" r:id="rId13"/>
    <p:sldId id="509" r:id="rId14"/>
    <p:sldId id="490" r:id="rId15"/>
    <p:sldId id="494" r:id="rId16"/>
    <p:sldId id="495" r:id="rId17"/>
    <p:sldId id="496" r:id="rId18"/>
    <p:sldId id="486" r:id="rId19"/>
    <p:sldId id="511" r:id="rId20"/>
    <p:sldId id="492" r:id="rId21"/>
    <p:sldId id="510" r:id="rId22"/>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ata" id="{97982FB9-F97B-48FA-B8F0-7AC5B46AB032}">
          <p14:sldIdLst>
            <p14:sldId id="362"/>
            <p14:sldId id="493"/>
            <p14:sldId id="477"/>
            <p14:sldId id="504"/>
            <p14:sldId id="498"/>
            <p14:sldId id="505"/>
            <p14:sldId id="506"/>
            <p14:sldId id="507"/>
            <p14:sldId id="508"/>
            <p14:sldId id="497"/>
            <p14:sldId id="483"/>
            <p14:sldId id="509"/>
            <p14:sldId id="490"/>
            <p14:sldId id="494"/>
            <p14:sldId id="495"/>
            <p14:sldId id="496"/>
            <p14:sldId id="486"/>
            <p14:sldId id="511"/>
            <p14:sldId id="492"/>
            <p14:sldId id="510"/>
          </p14:sldIdLst>
        </p14:section>
        <p14:section name="Verborgen sheets" id="{B6B3528D-EFAA-4ABA-B775-CBA14562B60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B7DEE8"/>
    <a:srgbClr val="DDD9C3"/>
    <a:srgbClr val="FF3300"/>
    <a:srgbClr val="F2B800"/>
    <a:srgbClr val="EEECE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0" autoAdjust="0"/>
    <p:restoredTop sz="94262" autoAdjust="0"/>
  </p:normalViewPr>
  <p:slideViewPr>
    <p:cSldViewPr>
      <p:cViewPr varScale="1">
        <p:scale>
          <a:sx n="85" d="100"/>
          <a:sy n="85" d="100"/>
        </p:scale>
        <p:origin x="336" y="84"/>
      </p:cViewPr>
      <p:guideLst>
        <p:guide orient="horz" pos="2160"/>
        <p:guide pos="3840"/>
      </p:guideLst>
    </p:cSldViewPr>
  </p:slideViewPr>
  <p:notesTextViewPr>
    <p:cViewPr>
      <p:scale>
        <a:sx n="100" d="100"/>
        <a:sy n="100" d="100"/>
      </p:scale>
      <p:origin x="0" y="0"/>
    </p:cViewPr>
  </p:notesTextViewPr>
  <p:notesViewPr>
    <p:cSldViewPr>
      <p:cViewPr varScale="1">
        <p:scale>
          <a:sx n="87" d="100"/>
          <a:sy n="87" d="100"/>
        </p:scale>
        <p:origin x="29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88512E-2DE8-4F44-9E92-DBB76BA9051F}" type="doc">
      <dgm:prSet loTypeId="urn:microsoft.com/office/officeart/2005/8/layout/pyramid1" loCatId="pyramid" qsTypeId="urn:microsoft.com/office/officeart/2005/8/quickstyle/simple1" qsCatId="simple" csTypeId="urn:microsoft.com/office/officeart/2005/8/colors/accent1_2" csCatId="accent1" phldr="1"/>
      <dgm:spPr/>
    </dgm:pt>
    <dgm:pt modelId="{BEE6FBE3-EA0D-4996-B55E-B69DA3F20A93}">
      <dgm:prSet phldrT="[Text]" custT="1"/>
      <dgm:spPr>
        <a:solidFill>
          <a:srgbClr val="FFC000"/>
        </a:solidFill>
      </dgm:spPr>
      <dgm:t>
        <a:bodyPr/>
        <a:lstStyle/>
        <a:p>
          <a:r>
            <a:rPr lang="en-US" sz="1600" b="1" dirty="0" err="1"/>
            <a:t>Antwoorden</a:t>
          </a:r>
          <a:endParaRPr lang="en-US" sz="1600" b="1" dirty="0"/>
        </a:p>
        <a:p>
          <a:r>
            <a:rPr lang="en-US" sz="1600" b="1" dirty="0" err="1"/>
            <a:t>als</a:t>
          </a:r>
          <a:r>
            <a:rPr lang="en-US" sz="1600" b="1" dirty="0"/>
            <a:t> service</a:t>
          </a:r>
        </a:p>
      </dgm:t>
    </dgm:pt>
    <dgm:pt modelId="{D24472FC-4269-48CD-AAF6-D11022DDB3AE}" type="parTrans" cxnId="{779A1CAC-EF5E-4574-98DA-458F4CB19E59}">
      <dgm:prSet/>
      <dgm:spPr/>
      <dgm:t>
        <a:bodyPr/>
        <a:lstStyle/>
        <a:p>
          <a:endParaRPr lang="en-US"/>
        </a:p>
      </dgm:t>
    </dgm:pt>
    <dgm:pt modelId="{9F5504AC-4DE4-44CE-9F63-F55134286D7A}" type="sibTrans" cxnId="{779A1CAC-EF5E-4574-98DA-458F4CB19E59}">
      <dgm:prSet/>
      <dgm:spPr/>
      <dgm:t>
        <a:bodyPr/>
        <a:lstStyle/>
        <a:p>
          <a:endParaRPr lang="en-US"/>
        </a:p>
      </dgm:t>
    </dgm:pt>
    <dgm:pt modelId="{0F17D008-3668-42A9-A21E-F4E4196FA4F8}">
      <dgm:prSet phldrT="[Text]" custT="1"/>
      <dgm:spPr>
        <a:solidFill>
          <a:schemeClr val="accent3">
            <a:lumMod val="20000"/>
            <a:lumOff val="80000"/>
          </a:schemeClr>
        </a:solidFill>
      </dgm:spPr>
      <dgm:t>
        <a:bodyPr/>
        <a:lstStyle/>
        <a:p>
          <a:r>
            <a:rPr lang="en-US" sz="1600" b="1" dirty="0" err="1"/>
            <a:t>Informatie</a:t>
          </a:r>
          <a:r>
            <a:rPr lang="en-US" sz="1600" b="1" dirty="0"/>
            <a:t> </a:t>
          </a:r>
          <a:r>
            <a:rPr lang="en-US" sz="1600" b="1" dirty="0" err="1"/>
            <a:t>als</a:t>
          </a:r>
          <a:r>
            <a:rPr lang="en-US" sz="1600" b="1" dirty="0"/>
            <a:t> service</a:t>
          </a:r>
        </a:p>
        <a:p>
          <a:endParaRPr lang="en-US" sz="1600" b="1" dirty="0"/>
        </a:p>
        <a:p>
          <a:endParaRPr lang="en-US" sz="1600" b="1" dirty="0"/>
        </a:p>
      </dgm:t>
    </dgm:pt>
    <dgm:pt modelId="{38F47456-2D21-40E3-AB9D-3EAA6D7ECEE3}" type="parTrans" cxnId="{616E4B20-851B-46E7-8DF7-49F7E44D4314}">
      <dgm:prSet/>
      <dgm:spPr/>
      <dgm:t>
        <a:bodyPr/>
        <a:lstStyle/>
        <a:p>
          <a:endParaRPr lang="en-US"/>
        </a:p>
      </dgm:t>
    </dgm:pt>
    <dgm:pt modelId="{ADEBF873-1230-4B98-90B7-251E5B962857}" type="sibTrans" cxnId="{616E4B20-851B-46E7-8DF7-49F7E44D4314}">
      <dgm:prSet/>
      <dgm:spPr/>
      <dgm:t>
        <a:bodyPr/>
        <a:lstStyle/>
        <a:p>
          <a:endParaRPr lang="en-US"/>
        </a:p>
      </dgm:t>
    </dgm:pt>
    <dgm:pt modelId="{C40BD45C-D03B-4DF2-AA14-89A226F19C96}">
      <dgm:prSet phldrT="[Text]" custT="1"/>
      <dgm:spPr/>
      <dgm:t>
        <a:bodyPr/>
        <a:lstStyle/>
        <a:p>
          <a:r>
            <a:rPr lang="en-US" sz="1600" b="1" dirty="0"/>
            <a:t>Data </a:t>
          </a:r>
          <a:r>
            <a:rPr lang="en-US" sz="1600" b="1" dirty="0" err="1"/>
            <a:t>als</a:t>
          </a:r>
          <a:r>
            <a:rPr lang="en-US" sz="1600" b="1" dirty="0"/>
            <a:t> service</a:t>
          </a:r>
        </a:p>
      </dgm:t>
    </dgm:pt>
    <dgm:pt modelId="{1DA32BA1-3363-48A5-B430-4B0416FAB612}" type="parTrans" cxnId="{E5F6FDB6-F0DE-4442-A1A4-CF17479DF100}">
      <dgm:prSet/>
      <dgm:spPr/>
      <dgm:t>
        <a:bodyPr/>
        <a:lstStyle/>
        <a:p>
          <a:endParaRPr lang="en-US"/>
        </a:p>
      </dgm:t>
    </dgm:pt>
    <dgm:pt modelId="{14EDD38A-EAAA-45E5-859F-8E1BEE382B1B}" type="sibTrans" cxnId="{E5F6FDB6-F0DE-4442-A1A4-CF17479DF100}">
      <dgm:prSet/>
      <dgm:spPr/>
      <dgm:t>
        <a:bodyPr/>
        <a:lstStyle/>
        <a:p>
          <a:endParaRPr lang="en-US"/>
        </a:p>
      </dgm:t>
    </dgm:pt>
    <dgm:pt modelId="{7F3E22CD-3298-4C8D-A198-A81509EA3D1A}" type="pres">
      <dgm:prSet presAssocID="{DB88512E-2DE8-4F44-9E92-DBB76BA9051F}" presName="Name0" presStyleCnt="0">
        <dgm:presLayoutVars>
          <dgm:dir/>
          <dgm:animLvl val="lvl"/>
          <dgm:resizeHandles val="exact"/>
        </dgm:presLayoutVars>
      </dgm:prSet>
      <dgm:spPr/>
    </dgm:pt>
    <dgm:pt modelId="{7426B76C-32C4-47B6-920B-460FDC7CFF1A}" type="pres">
      <dgm:prSet presAssocID="{BEE6FBE3-EA0D-4996-B55E-B69DA3F20A93}" presName="Name8" presStyleCnt="0"/>
      <dgm:spPr/>
    </dgm:pt>
    <dgm:pt modelId="{D9845BFC-82BF-414C-93EC-01CE91ACD1B3}" type="pres">
      <dgm:prSet presAssocID="{BEE6FBE3-EA0D-4996-B55E-B69DA3F20A93}" presName="level" presStyleLbl="node1" presStyleIdx="0" presStyleCnt="3" custScaleY="158405">
        <dgm:presLayoutVars>
          <dgm:chMax val="1"/>
          <dgm:bulletEnabled val="1"/>
        </dgm:presLayoutVars>
      </dgm:prSet>
      <dgm:spPr/>
    </dgm:pt>
    <dgm:pt modelId="{1F72773F-133A-41A8-BDBC-AEEE7DE55DBE}" type="pres">
      <dgm:prSet presAssocID="{BEE6FBE3-EA0D-4996-B55E-B69DA3F20A93}" presName="levelTx" presStyleLbl="revTx" presStyleIdx="0" presStyleCnt="0">
        <dgm:presLayoutVars>
          <dgm:chMax val="1"/>
          <dgm:bulletEnabled val="1"/>
        </dgm:presLayoutVars>
      </dgm:prSet>
      <dgm:spPr/>
    </dgm:pt>
    <dgm:pt modelId="{0F3C3657-9D30-4CDB-A421-7E769D1E3775}" type="pres">
      <dgm:prSet presAssocID="{0F17D008-3668-42A9-A21E-F4E4196FA4F8}" presName="Name8" presStyleCnt="0"/>
      <dgm:spPr/>
    </dgm:pt>
    <dgm:pt modelId="{AC36B09C-169D-4027-AE36-E18EAE44C82F}" type="pres">
      <dgm:prSet presAssocID="{0F17D008-3668-42A9-A21E-F4E4196FA4F8}" presName="level" presStyleLbl="node1" presStyleIdx="1" presStyleCnt="3">
        <dgm:presLayoutVars>
          <dgm:chMax val="1"/>
          <dgm:bulletEnabled val="1"/>
        </dgm:presLayoutVars>
      </dgm:prSet>
      <dgm:spPr/>
    </dgm:pt>
    <dgm:pt modelId="{8AA8F5D4-5CC6-4DCA-8162-885E82E316BE}" type="pres">
      <dgm:prSet presAssocID="{0F17D008-3668-42A9-A21E-F4E4196FA4F8}" presName="levelTx" presStyleLbl="revTx" presStyleIdx="0" presStyleCnt="0">
        <dgm:presLayoutVars>
          <dgm:chMax val="1"/>
          <dgm:bulletEnabled val="1"/>
        </dgm:presLayoutVars>
      </dgm:prSet>
      <dgm:spPr/>
    </dgm:pt>
    <dgm:pt modelId="{46AAA43F-E320-4E8E-96A7-189A5F3220B0}" type="pres">
      <dgm:prSet presAssocID="{C40BD45C-D03B-4DF2-AA14-89A226F19C96}" presName="Name8" presStyleCnt="0"/>
      <dgm:spPr/>
    </dgm:pt>
    <dgm:pt modelId="{4D87583C-A42A-4162-9E31-4AE894735945}" type="pres">
      <dgm:prSet presAssocID="{C40BD45C-D03B-4DF2-AA14-89A226F19C96}" presName="level" presStyleLbl="node1" presStyleIdx="2" presStyleCnt="3">
        <dgm:presLayoutVars>
          <dgm:chMax val="1"/>
          <dgm:bulletEnabled val="1"/>
        </dgm:presLayoutVars>
      </dgm:prSet>
      <dgm:spPr/>
    </dgm:pt>
    <dgm:pt modelId="{AC4068F9-093F-4B76-8B9B-ABF486AC0143}" type="pres">
      <dgm:prSet presAssocID="{C40BD45C-D03B-4DF2-AA14-89A226F19C96}" presName="levelTx" presStyleLbl="revTx" presStyleIdx="0" presStyleCnt="0">
        <dgm:presLayoutVars>
          <dgm:chMax val="1"/>
          <dgm:bulletEnabled val="1"/>
        </dgm:presLayoutVars>
      </dgm:prSet>
      <dgm:spPr/>
    </dgm:pt>
  </dgm:ptLst>
  <dgm:cxnLst>
    <dgm:cxn modelId="{DEAEC918-D5CF-4E11-B0E9-5ABCFED06877}" type="presOf" srcId="{BEE6FBE3-EA0D-4996-B55E-B69DA3F20A93}" destId="{1F72773F-133A-41A8-BDBC-AEEE7DE55DBE}" srcOrd="1" destOrd="0" presId="urn:microsoft.com/office/officeart/2005/8/layout/pyramid1"/>
    <dgm:cxn modelId="{80139738-E054-4753-8790-EC3511A36C53}" type="presOf" srcId="{0F17D008-3668-42A9-A21E-F4E4196FA4F8}" destId="{8AA8F5D4-5CC6-4DCA-8162-885E82E316BE}" srcOrd="1" destOrd="0" presId="urn:microsoft.com/office/officeart/2005/8/layout/pyramid1"/>
    <dgm:cxn modelId="{53198772-2EDF-4749-93D4-3C697847D797}" type="presOf" srcId="{BEE6FBE3-EA0D-4996-B55E-B69DA3F20A93}" destId="{D9845BFC-82BF-414C-93EC-01CE91ACD1B3}" srcOrd="0" destOrd="0" presId="urn:microsoft.com/office/officeart/2005/8/layout/pyramid1"/>
    <dgm:cxn modelId="{486A068C-91CC-4893-8918-BE83E05D0757}" type="presOf" srcId="{C40BD45C-D03B-4DF2-AA14-89A226F19C96}" destId="{AC4068F9-093F-4B76-8B9B-ABF486AC0143}" srcOrd="1" destOrd="0" presId="urn:microsoft.com/office/officeart/2005/8/layout/pyramid1"/>
    <dgm:cxn modelId="{616E4B20-851B-46E7-8DF7-49F7E44D4314}" srcId="{DB88512E-2DE8-4F44-9E92-DBB76BA9051F}" destId="{0F17D008-3668-42A9-A21E-F4E4196FA4F8}" srcOrd="1" destOrd="0" parTransId="{38F47456-2D21-40E3-AB9D-3EAA6D7ECEE3}" sibTransId="{ADEBF873-1230-4B98-90B7-251E5B962857}"/>
    <dgm:cxn modelId="{E5F6FDB6-F0DE-4442-A1A4-CF17479DF100}" srcId="{DB88512E-2DE8-4F44-9E92-DBB76BA9051F}" destId="{C40BD45C-D03B-4DF2-AA14-89A226F19C96}" srcOrd="2" destOrd="0" parTransId="{1DA32BA1-3363-48A5-B430-4B0416FAB612}" sibTransId="{14EDD38A-EAAA-45E5-859F-8E1BEE382B1B}"/>
    <dgm:cxn modelId="{A123215A-1B9F-4F32-8A39-36D93EEF052A}" type="presOf" srcId="{0F17D008-3668-42A9-A21E-F4E4196FA4F8}" destId="{AC36B09C-169D-4027-AE36-E18EAE44C82F}" srcOrd="0" destOrd="0" presId="urn:microsoft.com/office/officeart/2005/8/layout/pyramid1"/>
    <dgm:cxn modelId="{779A1CAC-EF5E-4574-98DA-458F4CB19E59}" srcId="{DB88512E-2DE8-4F44-9E92-DBB76BA9051F}" destId="{BEE6FBE3-EA0D-4996-B55E-B69DA3F20A93}" srcOrd="0" destOrd="0" parTransId="{D24472FC-4269-48CD-AAF6-D11022DDB3AE}" sibTransId="{9F5504AC-4DE4-44CE-9F63-F55134286D7A}"/>
    <dgm:cxn modelId="{08B8DEC6-397F-487D-80D3-127A4FEB5671}" type="presOf" srcId="{C40BD45C-D03B-4DF2-AA14-89A226F19C96}" destId="{4D87583C-A42A-4162-9E31-4AE894735945}" srcOrd="0" destOrd="0" presId="urn:microsoft.com/office/officeart/2005/8/layout/pyramid1"/>
    <dgm:cxn modelId="{088DCD4F-151D-469D-A3D0-383CA4A66DF7}" type="presOf" srcId="{DB88512E-2DE8-4F44-9E92-DBB76BA9051F}" destId="{7F3E22CD-3298-4C8D-A198-A81509EA3D1A}" srcOrd="0" destOrd="0" presId="urn:microsoft.com/office/officeart/2005/8/layout/pyramid1"/>
    <dgm:cxn modelId="{8C3908E6-DDD4-40CD-8047-39C271969EA1}" type="presParOf" srcId="{7F3E22CD-3298-4C8D-A198-A81509EA3D1A}" destId="{7426B76C-32C4-47B6-920B-460FDC7CFF1A}" srcOrd="0" destOrd="0" presId="urn:microsoft.com/office/officeart/2005/8/layout/pyramid1"/>
    <dgm:cxn modelId="{DC2B15F2-7B6E-4693-BAB3-6DBC87E5C389}" type="presParOf" srcId="{7426B76C-32C4-47B6-920B-460FDC7CFF1A}" destId="{D9845BFC-82BF-414C-93EC-01CE91ACD1B3}" srcOrd="0" destOrd="0" presId="urn:microsoft.com/office/officeart/2005/8/layout/pyramid1"/>
    <dgm:cxn modelId="{3A8F6A89-FCB3-411B-A216-48FA43E3F4FA}" type="presParOf" srcId="{7426B76C-32C4-47B6-920B-460FDC7CFF1A}" destId="{1F72773F-133A-41A8-BDBC-AEEE7DE55DBE}" srcOrd="1" destOrd="0" presId="urn:microsoft.com/office/officeart/2005/8/layout/pyramid1"/>
    <dgm:cxn modelId="{047B921A-B548-4435-A30E-96B626CDE9A5}" type="presParOf" srcId="{7F3E22CD-3298-4C8D-A198-A81509EA3D1A}" destId="{0F3C3657-9D30-4CDB-A421-7E769D1E3775}" srcOrd="1" destOrd="0" presId="urn:microsoft.com/office/officeart/2005/8/layout/pyramid1"/>
    <dgm:cxn modelId="{E6D607E7-DF2F-445D-BCC7-323DB69D27AC}" type="presParOf" srcId="{0F3C3657-9D30-4CDB-A421-7E769D1E3775}" destId="{AC36B09C-169D-4027-AE36-E18EAE44C82F}" srcOrd="0" destOrd="0" presId="urn:microsoft.com/office/officeart/2005/8/layout/pyramid1"/>
    <dgm:cxn modelId="{2E009F20-3AE5-47F2-9E4C-4CC47290D3A6}" type="presParOf" srcId="{0F3C3657-9D30-4CDB-A421-7E769D1E3775}" destId="{8AA8F5D4-5CC6-4DCA-8162-885E82E316BE}" srcOrd="1" destOrd="0" presId="urn:microsoft.com/office/officeart/2005/8/layout/pyramid1"/>
    <dgm:cxn modelId="{4E6351D2-667F-4C29-94D6-EE3B4D806F5D}" type="presParOf" srcId="{7F3E22CD-3298-4C8D-A198-A81509EA3D1A}" destId="{46AAA43F-E320-4E8E-96A7-189A5F3220B0}" srcOrd="2" destOrd="0" presId="urn:microsoft.com/office/officeart/2005/8/layout/pyramid1"/>
    <dgm:cxn modelId="{B50E5E85-09B2-44E7-86C4-BBF53C953AA5}" type="presParOf" srcId="{46AAA43F-E320-4E8E-96A7-189A5F3220B0}" destId="{4D87583C-A42A-4162-9E31-4AE894735945}" srcOrd="0" destOrd="0" presId="urn:microsoft.com/office/officeart/2005/8/layout/pyramid1"/>
    <dgm:cxn modelId="{24A265AB-A858-44C9-9536-2BA7D3C013F9}" type="presParOf" srcId="{46AAA43F-E320-4E8E-96A7-189A5F3220B0}" destId="{AC4068F9-093F-4B76-8B9B-ABF486AC0143}"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45BFC-82BF-414C-93EC-01CE91ACD1B3}">
      <dsp:nvSpPr>
        <dsp:cNvPr id="0" name=""/>
        <dsp:cNvSpPr/>
      </dsp:nvSpPr>
      <dsp:spPr>
        <a:xfrm>
          <a:off x="2267825" y="0"/>
          <a:ext cx="3592348" cy="2394899"/>
        </a:xfrm>
        <a:prstGeom prst="trapezoid">
          <a:avLst>
            <a:gd name="adj" fmla="val 75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err="1"/>
            <a:t>Antwoorden</a:t>
          </a:r>
          <a:endParaRPr lang="en-US" sz="1600" b="1" kern="1200" dirty="0"/>
        </a:p>
        <a:p>
          <a:pPr marL="0" lvl="0" indent="0" algn="ctr" defTabSz="711200">
            <a:lnSpc>
              <a:spcPct val="90000"/>
            </a:lnSpc>
            <a:spcBef>
              <a:spcPct val="0"/>
            </a:spcBef>
            <a:spcAft>
              <a:spcPct val="35000"/>
            </a:spcAft>
            <a:buNone/>
          </a:pPr>
          <a:r>
            <a:rPr lang="en-US" sz="1600" b="1" kern="1200" dirty="0" err="1"/>
            <a:t>als</a:t>
          </a:r>
          <a:r>
            <a:rPr lang="en-US" sz="1600" b="1" kern="1200" dirty="0"/>
            <a:t> service</a:t>
          </a:r>
        </a:p>
      </dsp:txBody>
      <dsp:txXfrm>
        <a:off x="2267825" y="0"/>
        <a:ext cx="3592348" cy="2394899"/>
      </dsp:txXfrm>
    </dsp:sp>
    <dsp:sp modelId="{AC36B09C-169D-4027-AE36-E18EAE44C82F}">
      <dsp:nvSpPr>
        <dsp:cNvPr id="0" name=""/>
        <dsp:cNvSpPr/>
      </dsp:nvSpPr>
      <dsp:spPr>
        <a:xfrm>
          <a:off x="1133912" y="2394899"/>
          <a:ext cx="5860174" cy="1511883"/>
        </a:xfrm>
        <a:prstGeom prst="trapezoid">
          <a:avLst>
            <a:gd name="adj" fmla="val 75000"/>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err="1"/>
            <a:t>Informatie</a:t>
          </a:r>
          <a:r>
            <a:rPr lang="en-US" sz="1600" b="1" kern="1200" dirty="0"/>
            <a:t> </a:t>
          </a:r>
          <a:r>
            <a:rPr lang="en-US" sz="1600" b="1" kern="1200" dirty="0" err="1"/>
            <a:t>als</a:t>
          </a:r>
          <a:r>
            <a:rPr lang="en-US" sz="1600" b="1" kern="1200" dirty="0"/>
            <a:t> service</a:t>
          </a:r>
        </a:p>
        <a:p>
          <a:pPr marL="0" lvl="0" indent="0" algn="ctr" defTabSz="711200">
            <a:lnSpc>
              <a:spcPct val="90000"/>
            </a:lnSpc>
            <a:spcBef>
              <a:spcPct val="0"/>
            </a:spcBef>
            <a:spcAft>
              <a:spcPct val="35000"/>
            </a:spcAft>
            <a:buNone/>
          </a:pPr>
          <a:endParaRPr lang="en-US" sz="1600" b="1" kern="1200" dirty="0"/>
        </a:p>
        <a:p>
          <a:pPr marL="0" lvl="0" indent="0" algn="ctr" defTabSz="711200">
            <a:lnSpc>
              <a:spcPct val="90000"/>
            </a:lnSpc>
            <a:spcBef>
              <a:spcPct val="0"/>
            </a:spcBef>
            <a:spcAft>
              <a:spcPct val="35000"/>
            </a:spcAft>
            <a:buNone/>
          </a:pPr>
          <a:endParaRPr lang="en-US" sz="1600" b="1" kern="1200" dirty="0"/>
        </a:p>
      </dsp:txBody>
      <dsp:txXfrm>
        <a:off x="2159443" y="2394899"/>
        <a:ext cx="3809113" cy="1511883"/>
      </dsp:txXfrm>
    </dsp:sp>
    <dsp:sp modelId="{4D87583C-A42A-4162-9E31-4AE894735945}">
      <dsp:nvSpPr>
        <dsp:cNvPr id="0" name=""/>
        <dsp:cNvSpPr/>
      </dsp:nvSpPr>
      <dsp:spPr>
        <a:xfrm>
          <a:off x="0" y="3906783"/>
          <a:ext cx="8128000" cy="1511883"/>
        </a:xfrm>
        <a:prstGeom prst="trapezoid">
          <a:avLst>
            <a:gd name="adj" fmla="val 7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Data </a:t>
          </a:r>
          <a:r>
            <a:rPr lang="en-US" sz="1600" b="1" kern="1200" dirty="0" err="1"/>
            <a:t>als</a:t>
          </a:r>
          <a:r>
            <a:rPr lang="en-US" sz="1600" b="1" kern="1200" dirty="0"/>
            <a:t> service</a:t>
          </a:r>
        </a:p>
      </dsp:txBody>
      <dsp:txXfrm>
        <a:off x="1422399" y="3906783"/>
        <a:ext cx="5283200" cy="151188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BB9FFCC1-4327-4FCC-927F-2DE73C2043A5}" type="datetimeFigureOut">
              <a:rPr lang="nl-NL" smtClean="0"/>
              <a:t>13-1-2017</a:t>
            </a:fld>
            <a:endParaRPr lang="nl-NL"/>
          </a:p>
        </p:txBody>
      </p:sp>
      <p:sp>
        <p:nvSpPr>
          <p:cNvPr id="4" name="Footer Placeholder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D6AA6434-59A5-40EC-BF76-3C71789C3FE9}" type="slidenum">
              <a:rPr lang="nl-NL" smtClean="0"/>
              <a:t>‹nr.›</a:t>
            </a:fld>
            <a:endParaRPr lang="nl-NL"/>
          </a:p>
        </p:txBody>
      </p:sp>
    </p:spTree>
    <p:extLst>
      <p:ext uri="{BB962C8B-B14F-4D97-AF65-F5344CB8AC3E}">
        <p14:creationId xmlns:p14="http://schemas.microsoft.com/office/powerpoint/2010/main" val="2272327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0639B391-5374-4A3B-8283-9C6DB2980CFC}" type="datetimeFigureOut">
              <a:rPr lang="nl-NL" smtClean="0"/>
              <a:t>13-1-2017</a:t>
            </a:fld>
            <a:endParaRPr lang="nl-NL"/>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12A50049-7C7D-4E7B-B7C0-0821AA7CDE10}" type="slidenum">
              <a:rPr lang="nl-NL" smtClean="0"/>
              <a:t>‹nr.›</a:t>
            </a:fld>
            <a:endParaRPr lang="nl-NL"/>
          </a:p>
        </p:txBody>
      </p:sp>
    </p:spTree>
    <p:extLst>
      <p:ext uri="{BB962C8B-B14F-4D97-AF65-F5344CB8AC3E}">
        <p14:creationId xmlns:p14="http://schemas.microsoft.com/office/powerpoint/2010/main" val="3383125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Microsoft Dynamics</a:t>
            </a:r>
          </a:p>
        </p:txBody>
      </p:sp>
      <p:sp>
        <p:nvSpPr>
          <p:cNvPr id="5" name="Date Placeholder 4"/>
          <p:cNvSpPr>
            <a:spLocks noGrp="1"/>
          </p:cNvSpPr>
          <p:nvPr>
            <p:ph type="dt"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695A000-18AF-4190-A600-C7D2D821E5C0}"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1/13/2017</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Footer Placeholder 5"/>
          <p:cNvSpPr>
            <a:spLocks noGrp="1"/>
          </p:cNvSpPr>
          <p:nvPr>
            <p:ph type="ftr"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a:ln>
                  <a:noFill/>
                </a:ln>
                <a:solidFill>
                  <a:srgbClr val="000000"/>
                </a:solidFill>
                <a:effectLst/>
                <a:uLnTx/>
                <a:uFillTx/>
                <a:latin typeface="Segoe UI" pitchFamily="34" charset="0"/>
              </a:rPr>
              <a:t>© 2012 Microsoft Corporation. All rights reserved. Microsoft, Windows, Dynamics and other product names are or may be registered trademarks and/or trademarks in the U.S. and/or other countries.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a:ln>
                  <a:noFill/>
                </a:ln>
                <a:solidFill>
                  <a:srgbClr val="000000"/>
                </a:solidFill>
                <a:effectLst/>
                <a:uLnTx/>
                <a:uFillTx/>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a:t>
            </a:r>
            <a:br>
              <a:rPr kumimoji="0" lang="en-US" sz="500" b="0" i="0" u="none" strike="noStrike" kern="0" cap="none" spc="0" normalizeH="0" baseline="0" noProof="0" dirty="0">
                <a:ln>
                  <a:noFill/>
                </a:ln>
                <a:solidFill>
                  <a:srgbClr val="000000"/>
                </a:solidFill>
                <a:effectLst/>
                <a:uLnTx/>
                <a:uFillTx/>
                <a:latin typeface="Segoe UI" pitchFamily="34" charset="0"/>
              </a:rPr>
            </a:br>
            <a:r>
              <a:rPr kumimoji="0" lang="en-US" sz="500" b="0" i="0" u="none" strike="noStrike" kern="0" cap="none" spc="0" normalizeH="0" baseline="0" noProof="0" dirty="0">
                <a:ln>
                  <a:noFill/>
                </a:ln>
                <a:solidFill>
                  <a:srgbClr val="000000"/>
                </a:solidFill>
                <a:effectLst/>
                <a:uLnTx/>
                <a:uFillTx/>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980CB99-47E3-46F4-AAEB-3919FBEFC014}" type="slidenum">
              <a:rPr kumimoji="0" lang="en-US" sz="1800" b="0" i="0" u="none" strike="noStrike" kern="0" cap="none" spc="0" normalizeH="0" baseline="0" noProof="0" smtClean="0">
                <a:ln>
                  <a:noFill/>
                </a:ln>
                <a:solidFill>
                  <a:sysClr val="windowText" lastClr="000000"/>
                </a:solidFill>
                <a:effectLst/>
                <a:uLnTx/>
                <a:uFillTx/>
                <a:latin typeface="Segoe UI" pitchFamily="34" charset="0"/>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latin typeface="Segoe UI" pitchFamily="34" charset="0"/>
            </a:endParaRPr>
          </a:p>
        </p:txBody>
      </p:sp>
    </p:spTree>
    <p:extLst>
      <p:ext uri="{BB962C8B-B14F-4D97-AF65-F5344CB8AC3E}">
        <p14:creationId xmlns:p14="http://schemas.microsoft.com/office/powerpoint/2010/main" val="636393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4538"/>
            <a:ext cx="6619875" cy="3724275"/>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1/13/2017 5:09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a:t>
            </a:fld>
            <a:endParaRPr lang="en-US" dirty="0">
              <a:solidFill>
                <a:prstClr val="black"/>
              </a:solidFill>
            </a:endParaRPr>
          </a:p>
        </p:txBody>
      </p:sp>
      <p:sp>
        <p:nvSpPr>
          <p:cNvPr id="8" name="Footer Placeholder 3"/>
          <p:cNvSpPr>
            <a:spLocks noGrp="1"/>
          </p:cNvSpPr>
          <p:nvPr>
            <p:ph type="ftr" sz="quarter" idx="4"/>
          </p:nvPr>
        </p:nvSpPr>
        <p:spPr>
          <a:xfrm>
            <a:off x="1" y="9433106"/>
            <a:ext cx="6190544" cy="496570"/>
          </a:xfrm>
          <a:prstGeom prst="rect">
            <a:avLst/>
          </a:prstGeom>
        </p:spPr>
        <p:txBody>
          <a:bodyPr vert="horz" lIns="91440" tIns="45720" rIns="91440" bIns="45720" rtlCol="0" anchor="b"/>
          <a:lstStyle>
            <a:lvl1pPr algn="l">
              <a:defRPr sz="1200"/>
            </a:lvl1pPr>
          </a:lstStyle>
          <a:p>
            <a:r>
              <a:rPr lang="en-US" sz="500" dirty="0">
                <a:solidFill>
                  <a:srgbClr val="000000"/>
                </a:solidFill>
                <a:latin typeface="Segoe"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pitchFamily="34" charset="0"/>
              </a:rPr>
            </a:br>
            <a:r>
              <a:rPr lang="en-US" sz="500" dirty="0">
                <a:solidFill>
                  <a:srgbClr val="000000"/>
                </a:solidFill>
                <a:latin typeface="Segoe"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2841782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12A50049-7C7D-4E7B-B7C0-0821AA7CDE10}" type="slidenum">
              <a:rPr lang="nl-NL" smtClean="0"/>
              <a:t>3</a:t>
            </a:fld>
            <a:endParaRPr lang="nl-NL"/>
          </a:p>
        </p:txBody>
      </p:sp>
    </p:spTree>
    <p:extLst>
      <p:ext uri="{BB962C8B-B14F-4D97-AF65-F5344CB8AC3E}">
        <p14:creationId xmlns:p14="http://schemas.microsoft.com/office/powerpoint/2010/main" val="139902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12A50049-7C7D-4E7B-B7C0-0821AA7CDE10}" type="slidenum">
              <a:rPr lang="nl-NL" smtClean="0"/>
              <a:t>4</a:t>
            </a:fld>
            <a:endParaRPr lang="nl-NL"/>
          </a:p>
        </p:txBody>
      </p:sp>
    </p:spTree>
    <p:extLst>
      <p:ext uri="{BB962C8B-B14F-4D97-AF65-F5344CB8AC3E}">
        <p14:creationId xmlns:p14="http://schemas.microsoft.com/office/powerpoint/2010/main" val="396478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4538"/>
            <a:ext cx="6619875" cy="3724275"/>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1/13/2017 5:09 PM</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ooter Placeholder 3"/>
          <p:cNvSpPr>
            <a:spLocks noGrp="1"/>
          </p:cNvSpPr>
          <p:nvPr>
            <p:ph type="ftr" sz="quarter" idx="4"/>
          </p:nvPr>
        </p:nvSpPr>
        <p:spPr>
          <a:xfrm>
            <a:off x="1" y="9433106"/>
            <a:ext cx="6190544" cy="496570"/>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Segoe" pitchFamily="34" charset="0"/>
                <a:ea typeface="+mn-ea"/>
                <a:cs typeface="+mn-cs"/>
              </a:rPr>
              <a:t>© 2010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Segoe"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Segoe" pitchFamily="34" charset="0"/>
                <a:ea typeface="+mn-ea"/>
                <a:cs typeface="+mn-cs"/>
              </a:rPr>
            </a:br>
            <a:r>
              <a:rPr kumimoji="0" lang="en-US" sz="500" b="0" i="0" u="none" strike="noStrike" kern="1200" cap="none" spc="0" normalizeH="0" baseline="0" noProof="0" dirty="0">
                <a:ln>
                  <a:noFill/>
                </a:ln>
                <a:solidFill>
                  <a:srgbClr val="000000"/>
                </a:solidFill>
                <a:effectLst/>
                <a:uLnTx/>
                <a:uFillTx/>
                <a:latin typeface="Segoe" pitchFamily="34" charset="0"/>
                <a:ea typeface="+mn-ea"/>
                <a:cs typeface="+mn-cs"/>
              </a:rPr>
              <a:t>MICROSOFT MAKES NO WARRANTIES, EXPRESS, IMPLIED OR STATUTORY, AS TO THE INFORMATION IN THIS PRESENTATION.</a:t>
            </a:r>
          </a:p>
        </p:txBody>
      </p:sp>
    </p:spTree>
    <p:extLst>
      <p:ext uri="{BB962C8B-B14F-4D97-AF65-F5344CB8AC3E}">
        <p14:creationId xmlns:p14="http://schemas.microsoft.com/office/powerpoint/2010/main" val="1170796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4538"/>
            <a:ext cx="6619875" cy="3724275"/>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1/13/2017 5:09 PM</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ooter Placeholder 3"/>
          <p:cNvSpPr>
            <a:spLocks noGrp="1"/>
          </p:cNvSpPr>
          <p:nvPr>
            <p:ph type="ftr" sz="quarter" idx="4"/>
          </p:nvPr>
        </p:nvSpPr>
        <p:spPr>
          <a:xfrm>
            <a:off x="1" y="9433106"/>
            <a:ext cx="6190544" cy="496570"/>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Segoe" pitchFamily="34" charset="0"/>
                <a:ea typeface="+mn-ea"/>
                <a:cs typeface="+mn-cs"/>
              </a:rPr>
              <a:t>© 2010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Segoe"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Segoe" pitchFamily="34" charset="0"/>
                <a:ea typeface="+mn-ea"/>
                <a:cs typeface="+mn-cs"/>
              </a:rPr>
            </a:br>
            <a:r>
              <a:rPr kumimoji="0" lang="en-US" sz="500" b="0" i="0" u="none" strike="noStrike" kern="1200" cap="none" spc="0" normalizeH="0" baseline="0" noProof="0" dirty="0">
                <a:ln>
                  <a:noFill/>
                </a:ln>
                <a:solidFill>
                  <a:srgbClr val="000000"/>
                </a:solidFill>
                <a:effectLst/>
                <a:uLnTx/>
                <a:uFillTx/>
                <a:latin typeface="Segoe" pitchFamily="34" charset="0"/>
                <a:ea typeface="+mn-ea"/>
                <a:cs typeface="+mn-cs"/>
              </a:rPr>
              <a:t>MICROSOFT MAKES NO WARRANTIES, EXPRESS, IMPLIED OR STATUTORY, AS TO THE INFORMATION IN THIS PRESENTATION.</a:t>
            </a:r>
          </a:p>
        </p:txBody>
      </p:sp>
    </p:spTree>
    <p:extLst>
      <p:ext uri="{BB962C8B-B14F-4D97-AF65-F5344CB8AC3E}">
        <p14:creationId xmlns:p14="http://schemas.microsoft.com/office/powerpoint/2010/main" val="2740044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350726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Title Slide">
    <p:bg>
      <p:bgPr>
        <a:solidFill>
          <a:schemeClr val="tx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ltGray">
          <a:xfrm>
            <a:off x="502467" y="2164870"/>
            <a:ext cx="6404056" cy="2539092"/>
          </a:xfrm>
          <a:noFill/>
        </p:spPr>
        <p:txBody>
          <a:bodyPr lIns="107525" tIns="67205" rIns="107525" bIns="67205" anchor="t" anchorCtr="0">
            <a:normAutofit/>
          </a:bodyPr>
          <a:lstStyle>
            <a:lvl1pPr>
              <a:defRPr sz="5465" spc="-100" baseline="0">
                <a:gradFill>
                  <a:gsLst>
                    <a:gs pos="5833">
                      <a:srgbClr val="FFFFFF"/>
                    </a:gs>
                    <a:gs pos="18000">
                      <a:srgbClr val="FFFFFF"/>
                    </a:gs>
                  </a:gsLst>
                  <a:lin ang="5400000" scaled="0"/>
                </a:gradFill>
              </a:defRPr>
            </a:lvl1pPr>
          </a:lstStyle>
          <a:p>
            <a:r>
              <a:rPr lang="nl-NL" noProof="0" dirty="0"/>
              <a:t>De intermodale </a:t>
            </a:r>
            <a:r>
              <a:rPr lang="nl-NL" noProof="0" dirty="0" err="1"/>
              <a:t>freight</a:t>
            </a:r>
            <a:r>
              <a:rPr lang="nl-NL" noProof="0" dirty="0"/>
              <a:t> </a:t>
            </a:r>
            <a:r>
              <a:rPr lang="nl-NL" noProof="0" dirty="0" err="1"/>
              <a:t>forwarder</a:t>
            </a:r>
            <a:br>
              <a:rPr lang="nl-NL" noProof="0" dirty="0"/>
            </a:br>
            <a:r>
              <a:rPr lang="nl-NL" noProof="0" dirty="0"/>
              <a:t>Tussenrapportage</a:t>
            </a:r>
          </a:p>
        </p:txBody>
      </p:sp>
      <p:sp>
        <p:nvSpPr>
          <p:cNvPr id="11" name="Text Placeholder 2"/>
          <p:cNvSpPr>
            <a:spLocks noGrp="1"/>
          </p:cNvSpPr>
          <p:nvPr>
            <p:ph type="body" sz="quarter" idx="14" hasCustomPrompt="1"/>
          </p:nvPr>
        </p:nvSpPr>
        <p:spPr bwMode="ltGray">
          <a:xfrm>
            <a:off x="635473" y="4622093"/>
            <a:ext cx="6216443" cy="1120247"/>
          </a:xfrm>
        </p:spPr>
        <p:txBody>
          <a:bodyPr tIns="80645" bIns="80645" anchor="b">
            <a:noAutofit/>
          </a:bodyPr>
          <a:lstStyle>
            <a:lvl1pPr marL="0" indent="0">
              <a:lnSpc>
                <a:spcPct val="100000"/>
              </a:lnSpc>
              <a:spcBef>
                <a:spcPts val="0"/>
              </a:spcBef>
              <a:buNone/>
              <a:defRPr sz="2799" baseline="0">
                <a:gradFill>
                  <a:gsLst>
                    <a:gs pos="1250">
                      <a:srgbClr val="FFFFFF"/>
                    </a:gs>
                    <a:gs pos="99000">
                      <a:srgbClr val="FFFFFF"/>
                    </a:gs>
                  </a:gsLst>
                  <a:lin ang="5400000" scaled="0"/>
                </a:gradFill>
              </a:defRPr>
            </a:lvl1pPr>
          </a:lstStyle>
          <a:p>
            <a:pPr lvl="0"/>
            <a:r>
              <a:rPr lang="en-US" dirty="0"/>
              <a:t>Ard-Jan Cieremans</a:t>
            </a:r>
            <a:br>
              <a:rPr lang="en-US" dirty="0"/>
            </a:br>
            <a:r>
              <a:rPr lang="en-US" dirty="0"/>
              <a:t>15-01-2016</a:t>
            </a:r>
          </a:p>
        </p:txBody>
      </p:sp>
    </p:spTree>
    <p:extLst>
      <p:ext uri="{BB962C8B-B14F-4D97-AF65-F5344CB8AC3E}">
        <p14:creationId xmlns:p14="http://schemas.microsoft.com/office/powerpoint/2010/main" val="316320785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6078" y="228605"/>
            <a:ext cx="11161444" cy="609399"/>
          </a:xfrm>
        </p:spPr>
        <p:txBody>
          <a:bodyPr/>
          <a:lstStyle>
            <a:lvl1pPr>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71F47D9D-8D60-4698-A495-89D102E182A2}" type="slidenum">
              <a:rPr/>
              <a:pPr/>
              <a:t>‹nr.›</a:t>
            </a:fld>
            <a:endParaRPr dirty="0"/>
          </a:p>
        </p:txBody>
      </p:sp>
    </p:spTree>
    <p:extLst>
      <p:ext uri="{BB962C8B-B14F-4D97-AF65-F5344CB8AC3E}">
        <p14:creationId xmlns:p14="http://schemas.microsoft.com/office/powerpoint/2010/main" val="405744962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71F47D9D-8D60-4698-A495-89D102E182A2}" type="slidenum">
              <a:rPr/>
              <a:pPr/>
              <a:t>‹nr.›</a:t>
            </a:fld>
            <a:endParaRPr dirty="0"/>
          </a:p>
        </p:txBody>
      </p:sp>
    </p:spTree>
    <p:extLst>
      <p:ext uri="{BB962C8B-B14F-4D97-AF65-F5344CB8AC3E}">
        <p14:creationId xmlns:p14="http://schemas.microsoft.com/office/powerpoint/2010/main" val="272591700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87D0D359-FE1B-4840-BC1B-A8B2C98252DD}" type="datetimeFigureOut">
              <a:rPr lang="nl-NL" smtClean="0"/>
              <a:t>13-1-2017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0794FAF-46DA-4704-A8D8-B12384248701}" type="slidenum">
              <a:rPr lang="nl-NL" smtClean="0"/>
              <a:t>‹nr.›</a:t>
            </a:fld>
            <a:endParaRPr lang="nl-NL"/>
          </a:p>
        </p:txBody>
      </p:sp>
    </p:spTree>
    <p:extLst>
      <p:ext uri="{BB962C8B-B14F-4D97-AF65-F5344CB8AC3E}">
        <p14:creationId xmlns:p14="http://schemas.microsoft.com/office/powerpoint/2010/main" val="4443181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10"/>
            <a:ext cx="11151917" cy="609399"/>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519250" y="1447803"/>
            <a:ext cx="11151916" cy="2000548"/>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9380991"/>
      </p:ext>
    </p:extLst>
  </p:cSld>
  <p:clrMap bg1="dk1" tx1="lt1" bg2="dk2" tx2="lt2" accent1="accent1" accent2="accent2" accent3="accent3" accent4="accent4" accent5="accent5" accent6="accent6" hlink="hlink" folHlink="folHlink"/>
  <p:sldLayoutIdLst>
    <p:sldLayoutId id="2147483661" r:id="rId1"/>
    <p:sldLayoutId id="2147483662" r:id="rId2"/>
  </p:sldLayoutIdLst>
  <p:transition>
    <p:fade/>
  </p:transition>
  <p:txStyles>
    <p:titleStyle>
      <a:lvl1pPr algn="l" defTabSz="913716"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051" indent="-460051" algn="l" defTabSz="913716" rtl="0" eaLnBrk="1" latinLnBrk="0" hangingPunct="1">
        <a:lnSpc>
          <a:spcPct val="90000"/>
        </a:lnSpc>
        <a:spcBef>
          <a:spcPct val="20000"/>
        </a:spcBef>
        <a:buClr>
          <a:srgbClr val="FFFFFF"/>
        </a:buClr>
        <a:buSzPct val="115000"/>
        <a:buFont typeface="Wingdings" pitchFamily="2" charset="2"/>
        <a:buChar char="§"/>
        <a:defRPr sz="3200" kern="1200">
          <a:gradFill>
            <a:gsLst>
              <a:gs pos="0">
                <a:schemeClr val="tx1"/>
              </a:gs>
              <a:gs pos="86000">
                <a:schemeClr val="tx1"/>
              </a:gs>
            </a:gsLst>
            <a:lin ang="5400000" scaled="0"/>
          </a:gradFill>
          <a:latin typeface="+mn-lt"/>
          <a:ea typeface="+mn-ea"/>
          <a:cs typeface="+mn-cs"/>
        </a:defRPr>
      </a:lvl1pPr>
      <a:lvl2pPr marL="855057" indent="-395010" algn="l" defTabSz="913716" rtl="0" eaLnBrk="1" latinLnBrk="0" hangingPunct="1">
        <a:lnSpc>
          <a:spcPct val="90000"/>
        </a:lnSpc>
        <a:spcBef>
          <a:spcPct val="20000"/>
        </a:spcBef>
        <a:buClr>
          <a:schemeClr val="tx2"/>
        </a:buClr>
        <a:buSzPct val="115000"/>
        <a:buFont typeface="Wingdings" pitchFamily="2" charset="2"/>
        <a:buChar char="§"/>
        <a:defRPr sz="2800" kern="1200">
          <a:gradFill>
            <a:gsLst>
              <a:gs pos="0">
                <a:schemeClr val="tx1"/>
              </a:gs>
              <a:gs pos="86000">
                <a:schemeClr val="tx1"/>
              </a:gs>
            </a:gsLst>
            <a:lin ang="5400000" scaled="0"/>
          </a:gradFill>
          <a:latin typeface="+mn-lt"/>
          <a:ea typeface="+mn-ea"/>
          <a:cs typeface="+mn-cs"/>
        </a:defRPr>
      </a:lvl2pPr>
      <a:lvl3pPr marL="1257998" indent="-402942" algn="l" defTabSz="913716" rtl="0" eaLnBrk="1" latinLnBrk="0" hangingPunct="1">
        <a:lnSpc>
          <a:spcPct val="90000"/>
        </a:lnSpc>
        <a:spcBef>
          <a:spcPct val="20000"/>
        </a:spcBef>
        <a:buClr>
          <a:schemeClr val="tx2"/>
        </a:buClr>
        <a:buSzPct val="115000"/>
        <a:buFont typeface="Wingdings" pitchFamily="2" charset="2"/>
        <a:buChar char="§"/>
        <a:defRPr sz="2400" kern="1200">
          <a:gradFill>
            <a:gsLst>
              <a:gs pos="0">
                <a:schemeClr val="tx1"/>
              </a:gs>
              <a:gs pos="86000">
                <a:schemeClr val="tx1"/>
              </a:gs>
            </a:gsLst>
            <a:lin ang="5400000" scaled="0"/>
          </a:gradFill>
          <a:latin typeface="+mn-lt"/>
          <a:ea typeface="+mn-ea"/>
          <a:cs typeface="+mn-cs"/>
        </a:defRPr>
      </a:lvl3pPr>
      <a:lvl4pPr marL="1603821" indent="-345833" algn="l" defTabSz="913716" rtl="0" eaLnBrk="1" latinLnBrk="0" hangingPunct="1">
        <a:lnSpc>
          <a:spcPct val="90000"/>
        </a:lnSpc>
        <a:spcBef>
          <a:spcPct val="20000"/>
        </a:spcBef>
        <a:buClr>
          <a:schemeClr val="tx2"/>
        </a:buClr>
        <a:buSzPct val="115000"/>
        <a:buFont typeface="Wingdings" pitchFamily="2" charset="2"/>
        <a:buChar char="§"/>
        <a:defRPr sz="2000" kern="1200">
          <a:gradFill>
            <a:gsLst>
              <a:gs pos="0">
                <a:schemeClr val="tx1"/>
              </a:gs>
              <a:gs pos="86000">
                <a:schemeClr val="tx1"/>
              </a:gs>
            </a:gsLst>
            <a:lin ang="5400000" scaled="0"/>
          </a:gradFill>
          <a:latin typeface="+mn-lt"/>
          <a:ea typeface="+mn-ea"/>
          <a:cs typeface="+mn-cs"/>
        </a:defRPr>
      </a:lvl4pPr>
      <a:lvl5pPr marL="1940138" indent="-336309" algn="l" defTabSz="913716" rtl="0" eaLnBrk="1" latinLnBrk="0" hangingPunct="1">
        <a:lnSpc>
          <a:spcPct val="90000"/>
        </a:lnSpc>
        <a:spcBef>
          <a:spcPct val="20000"/>
        </a:spcBef>
        <a:buClr>
          <a:schemeClr val="tx2"/>
        </a:buClr>
        <a:buSzPct val="115000"/>
        <a:buFont typeface="Wingdings" pitchFamily="2" charset="2"/>
        <a:buChar char="§"/>
        <a:defRPr sz="2000" kern="1200">
          <a:gradFill>
            <a:gsLst>
              <a:gs pos="0">
                <a:schemeClr val="tx1"/>
              </a:gs>
              <a:gs pos="86000">
                <a:schemeClr val="tx1"/>
              </a:gs>
            </a:gsLst>
            <a:lin ang="5400000" scaled="0"/>
          </a:gradFill>
          <a:latin typeface="+mn-lt"/>
          <a:ea typeface="+mn-ea"/>
          <a:cs typeface="+mn-cs"/>
        </a:defRPr>
      </a:lvl5pPr>
      <a:lvl6pPr marL="2512719" indent="-228429" algn="l" defTabSz="91371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576" indent="-228429" algn="l" defTabSz="91371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434" indent="-228429" algn="l" defTabSz="91371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292" indent="-228429" algn="l" defTabSz="91371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716" rtl="0" eaLnBrk="1" latinLnBrk="0" hangingPunct="1">
        <a:defRPr sz="1867" kern="1200">
          <a:solidFill>
            <a:schemeClr val="tx1"/>
          </a:solidFill>
          <a:latin typeface="+mn-lt"/>
          <a:ea typeface="+mn-ea"/>
          <a:cs typeface="+mn-cs"/>
        </a:defRPr>
      </a:lvl1pPr>
      <a:lvl2pPr marL="456858" algn="l" defTabSz="913716" rtl="0" eaLnBrk="1" latinLnBrk="0" hangingPunct="1">
        <a:defRPr sz="1867" kern="1200">
          <a:solidFill>
            <a:schemeClr val="tx1"/>
          </a:solidFill>
          <a:latin typeface="+mn-lt"/>
          <a:ea typeface="+mn-ea"/>
          <a:cs typeface="+mn-cs"/>
        </a:defRPr>
      </a:lvl2pPr>
      <a:lvl3pPr marL="913716" algn="l" defTabSz="913716" rtl="0" eaLnBrk="1" latinLnBrk="0" hangingPunct="1">
        <a:defRPr sz="1867" kern="1200">
          <a:solidFill>
            <a:schemeClr val="tx1"/>
          </a:solidFill>
          <a:latin typeface="+mn-lt"/>
          <a:ea typeface="+mn-ea"/>
          <a:cs typeface="+mn-cs"/>
        </a:defRPr>
      </a:lvl3pPr>
      <a:lvl4pPr marL="1370574" algn="l" defTabSz="913716" rtl="0" eaLnBrk="1" latinLnBrk="0" hangingPunct="1">
        <a:defRPr sz="1867" kern="1200">
          <a:solidFill>
            <a:schemeClr val="tx1"/>
          </a:solidFill>
          <a:latin typeface="+mn-lt"/>
          <a:ea typeface="+mn-ea"/>
          <a:cs typeface="+mn-cs"/>
        </a:defRPr>
      </a:lvl4pPr>
      <a:lvl5pPr marL="1827432" algn="l" defTabSz="913716" rtl="0" eaLnBrk="1" latinLnBrk="0" hangingPunct="1">
        <a:defRPr sz="1867" kern="1200">
          <a:solidFill>
            <a:schemeClr val="tx1"/>
          </a:solidFill>
          <a:latin typeface="+mn-lt"/>
          <a:ea typeface="+mn-ea"/>
          <a:cs typeface="+mn-cs"/>
        </a:defRPr>
      </a:lvl5pPr>
      <a:lvl6pPr marL="2284290" algn="l" defTabSz="913716" rtl="0" eaLnBrk="1" latinLnBrk="0" hangingPunct="1">
        <a:defRPr sz="1867" kern="1200">
          <a:solidFill>
            <a:schemeClr val="tx1"/>
          </a:solidFill>
          <a:latin typeface="+mn-lt"/>
          <a:ea typeface="+mn-ea"/>
          <a:cs typeface="+mn-cs"/>
        </a:defRPr>
      </a:lvl6pPr>
      <a:lvl7pPr marL="2741147" algn="l" defTabSz="913716" rtl="0" eaLnBrk="1" latinLnBrk="0" hangingPunct="1">
        <a:defRPr sz="1867" kern="1200">
          <a:solidFill>
            <a:schemeClr val="tx1"/>
          </a:solidFill>
          <a:latin typeface="+mn-lt"/>
          <a:ea typeface="+mn-ea"/>
          <a:cs typeface="+mn-cs"/>
        </a:defRPr>
      </a:lvl7pPr>
      <a:lvl8pPr marL="3198004" algn="l" defTabSz="913716" rtl="0" eaLnBrk="1" latinLnBrk="0" hangingPunct="1">
        <a:defRPr sz="1867" kern="1200">
          <a:solidFill>
            <a:schemeClr val="tx1"/>
          </a:solidFill>
          <a:latin typeface="+mn-lt"/>
          <a:ea typeface="+mn-ea"/>
          <a:cs typeface="+mn-cs"/>
        </a:defRPr>
      </a:lvl8pPr>
      <a:lvl9pPr marL="3654863" algn="l" defTabSz="913716" rtl="0" eaLnBrk="1" latinLnBrk="0" hangingPunct="1">
        <a:defRPr sz="18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05"/>
            <a:ext cx="11151917" cy="609399"/>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519250" y="1447803"/>
            <a:ext cx="11151916" cy="2000548"/>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4"/>
          </p:nvPr>
        </p:nvSpPr>
        <p:spPr>
          <a:xfrm>
            <a:off x="11220197" y="6581262"/>
            <a:ext cx="820952" cy="184666"/>
          </a:xfrm>
          <a:prstGeom prst="rect">
            <a:avLst/>
          </a:prstGeom>
        </p:spPr>
        <p:txBody>
          <a:bodyPr vert="horz" wrap="square" lIns="0" tIns="0" rIns="0" bIns="0" rtlCol="0" anchor="b" anchorCtr="0">
            <a:spAutoFit/>
          </a:bodyPr>
          <a:lstStyle>
            <a:lvl1pPr algn="r">
              <a:defRPr lang="en-US" sz="1200" kern="1200" smtClean="0">
                <a:gradFill>
                  <a:gsLst>
                    <a:gs pos="73333">
                      <a:srgbClr val="808080"/>
                    </a:gs>
                    <a:gs pos="38000">
                      <a:srgbClr val="808080"/>
                    </a:gs>
                  </a:gsLst>
                  <a:lin ang="5400000" scaled="0"/>
                </a:gradFill>
                <a:latin typeface="+mn-lt"/>
                <a:ea typeface="+mn-ea"/>
                <a:cs typeface="+mn-cs"/>
              </a:defRPr>
            </a:lvl1pPr>
          </a:lstStyle>
          <a:p>
            <a:pPr defTabSz="914178"/>
            <a:fld id="{71F47D9D-8D60-4698-A495-89D102E182A2}" type="slidenum">
              <a:rPr lang="nl-NL" smtClean="0"/>
              <a:pPr defTabSz="914178"/>
              <a:t>‹nr.›</a:t>
            </a:fld>
            <a:endParaRPr lang="nl-NL" dirty="0"/>
          </a:p>
        </p:txBody>
      </p:sp>
    </p:spTree>
    <p:extLst>
      <p:ext uri="{BB962C8B-B14F-4D97-AF65-F5344CB8AC3E}">
        <p14:creationId xmlns:p14="http://schemas.microsoft.com/office/powerpoint/2010/main" val="294105053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ransition>
    <p:fade/>
  </p:transition>
  <p:hf hdr="0" dt="0"/>
  <p:txStyles>
    <p:titleStyle>
      <a:lvl1pPr algn="l" defTabSz="914142"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264" indent="-460264" algn="l" defTabSz="914142" rtl="0" eaLnBrk="1" latinLnBrk="0" hangingPunct="1">
        <a:lnSpc>
          <a:spcPct val="90000"/>
        </a:lnSpc>
        <a:spcBef>
          <a:spcPct val="20000"/>
        </a:spcBef>
        <a:buClr>
          <a:schemeClr val="accent1"/>
        </a:buClr>
        <a:buSzPct val="90000"/>
        <a:buFont typeface="Wingdings" pitchFamily="2" charset="2"/>
        <a:buChar char="§"/>
        <a:defRPr sz="3200" kern="1200" spc="-71" baseline="0">
          <a:gradFill>
            <a:gsLst>
              <a:gs pos="0">
                <a:schemeClr val="tx1"/>
              </a:gs>
              <a:gs pos="86000">
                <a:schemeClr val="tx1"/>
              </a:gs>
            </a:gsLst>
            <a:lin ang="5400000" scaled="0"/>
          </a:gradFill>
          <a:latin typeface="+mn-lt"/>
          <a:ea typeface="+mn-ea"/>
          <a:cs typeface="+mn-cs"/>
        </a:defRPr>
      </a:lvl1pPr>
      <a:lvl2pPr marL="855456" indent="-395194" algn="l" defTabSz="914142" rtl="0" eaLnBrk="1" latinLnBrk="0" hangingPunct="1">
        <a:lnSpc>
          <a:spcPct val="90000"/>
        </a:lnSpc>
        <a:spcBef>
          <a:spcPct val="20000"/>
        </a:spcBef>
        <a:buClr>
          <a:schemeClr val="accent1"/>
        </a:buClr>
        <a:buSzPct val="90000"/>
        <a:buFont typeface="Wingdings" pitchFamily="2" charset="2"/>
        <a:buChar char="§"/>
        <a:defRPr sz="2800" kern="1200" spc="-71" baseline="0">
          <a:gradFill>
            <a:gsLst>
              <a:gs pos="0">
                <a:schemeClr val="tx1"/>
              </a:gs>
              <a:gs pos="86000">
                <a:schemeClr val="tx1"/>
              </a:gs>
            </a:gsLst>
            <a:lin ang="5400000" scaled="0"/>
          </a:gradFill>
          <a:latin typeface="+mn-lt"/>
          <a:ea typeface="+mn-ea"/>
          <a:cs typeface="+mn-cs"/>
        </a:defRPr>
      </a:lvl2pPr>
      <a:lvl3pPr marL="1258585" indent="-403129" algn="l" defTabSz="914142" rtl="0" eaLnBrk="1" latinLnBrk="0" hangingPunct="1">
        <a:lnSpc>
          <a:spcPct val="90000"/>
        </a:lnSpc>
        <a:spcBef>
          <a:spcPct val="20000"/>
        </a:spcBef>
        <a:buClr>
          <a:schemeClr val="accent1"/>
        </a:buClr>
        <a:buSzPct val="90000"/>
        <a:buFont typeface="Wingdings" pitchFamily="2" charset="2"/>
        <a:buChar char="§"/>
        <a:defRPr sz="2400" kern="1200" spc="-71" baseline="0">
          <a:gradFill>
            <a:gsLst>
              <a:gs pos="0">
                <a:schemeClr val="tx1"/>
              </a:gs>
              <a:gs pos="86000">
                <a:schemeClr val="tx1"/>
              </a:gs>
            </a:gsLst>
            <a:lin ang="5400000" scaled="0"/>
          </a:gradFill>
          <a:latin typeface="+mn-lt"/>
          <a:ea typeface="+mn-ea"/>
          <a:cs typeface="+mn-cs"/>
        </a:defRPr>
      </a:lvl3pPr>
      <a:lvl4pPr marL="1604573" indent="-345993" algn="l" defTabSz="914142"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4pPr>
      <a:lvl5pPr marL="1941043" indent="-336469" algn="l" defTabSz="914142"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5pPr>
      <a:lvl6pPr marL="2513892" indent="-228536" algn="l" defTabSz="9141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63" indent="-228536" algn="l" defTabSz="9141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34" indent="-228536" algn="l" defTabSz="9141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106" indent="-228536" algn="l" defTabSz="9141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42" rtl="0" eaLnBrk="1" latinLnBrk="0" hangingPunct="1">
        <a:defRPr sz="1867" kern="1200">
          <a:solidFill>
            <a:schemeClr val="tx1"/>
          </a:solidFill>
          <a:latin typeface="+mn-lt"/>
          <a:ea typeface="+mn-ea"/>
          <a:cs typeface="+mn-cs"/>
        </a:defRPr>
      </a:lvl1pPr>
      <a:lvl2pPr marL="457071" algn="l" defTabSz="914142" rtl="0" eaLnBrk="1" latinLnBrk="0" hangingPunct="1">
        <a:defRPr sz="1867" kern="1200">
          <a:solidFill>
            <a:schemeClr val="tx1"/>
          </a:solidFill>
          <a:latin typeface="+mn-lt"/>
          <a:ea typeface="+mn-ea"/>
          <a:cs typeface="+mn-cs"/>
        </a:defRPr>
      </a:lvl2pPr>
      <a:lvl3pPr marL="914142" algn="l" defTabSz="914142" rtl="0" eaLnBrk="1" latinLnBrk="0" hangingPunct="1">
        <a:defRPr sz="1867" kern="1200">
          <a:solidFill>
            <a:schemeClr val="tx1"/>
          </a:solidFill>
          <a:latin typeface="+mn-lt"/>
          <a:ea typeface="+mn-ea"/>
          <a:cs typeface="+mn-cs"/>
        </a:defRPr>
      </a:lvl3pPr>
      <a:lvl4pPr marL="1371214" algn="l" defTabSz="914142" rtl="0" eaLnBrk="1" latinLnBrk="0" hangingPunct="1">
        <a:defRPr sz="1867" kern="1200">
          <a:solidFill>
            <a:schemeClr val="tx1"/>
          </a:solidFill>
          <a:latin typeface="+mn-lt"/>
          <a:ea typeface="+mn-ea"/>
          <a:cs typeface="+mn-cs"/>
        </a:defRPr>
      </a:lvl4pPr>
      <a:lvl5pPr marL="1828285" algn="l" defTabSz="914142" rtl="0" eaLnBrk="1" latinLnBrk="0" hangingPunct="1">
        <a:defRPr sz="1867" kern="1200">
          <a:solidFill>
            <a:schemeClr val="tx1"/>
          </a:solidFill>
          <a:latin typeface="+mn-lt"/>
          <a:ea typeface="+mn-ea"/>
          <a:cs typeface="+mn-cs"/>
        </a:defRPr>
      </a:lvl5pPr>
      <a:lvl6pPr marL="2285356" algn="l" defTabSz="914142" rtl="0" eaLnBrk="1" latinLnBrk="0" hangingPunct="1">
        <a:defRPr sz="1867" kern="1200">
          <a:solidFill>
            <a:schemeClr val="tx1"/>
          </a:solidFill>
          <a:latin typeface="+mn-lt"/>
          <a:ea typeface="+mn-ea"/>
          <a:cs typeface="+mn-cs"/>
        </a:defRPr>
      </a:lvl6pPr>
      <a:lvl7pPr marL="2742427" algn="l" defTabSz="914142" rtl="0" eaLnBrk="1" latinLnBrk="0" hangingPunct="1">
        <a:defRPr sz="1867" kern="1200">
          <a:solidFill>
            <a:schemeClr val="tx1"/>
          </a:solidFill>
          <a:latin typeface="+mn-lt"/>
          <a:ea typeface="+mn-ea"/>
          <a:cs typeface="+mn-cs"/>
        </a:defRPr>
      </a:lvl7pPr>
      <a:lvl8pPr marL="3199497" algn="l" defTabSz="914142" rtl="0" eaLnBrk="1" latinLnBrk="0" hangingPunct="1">
        <a:defRPr sz="1867" kern="1200">
          <a:solidFill>
            <a:schemeClr val="tx1"/>
          </a:solidFill>
          <a:latin typeface="+mn-lt"/>
          <a:ea typeface="+mn-ea"/>
          <a:cs typeface="+mn-cs"/>
        </a:defRPr>
      </a:lvl8pPr>
      <a:lvl9pPr marL="3656570" algn="l" defTabSz="914142"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bwMode="gray">
          <a:xfrm>
            <a:off x="538200" y="959621"/>
            <a:ext cx="4800000" cy="4800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35" tIns="146183" rIns="182735" bIns="146183" numCol="1" spcCol="0" rtlCol="0" fromWordArt="0" anchor="t" anchorCtr="0" forceAA="0" compatLnSpc="1">
            <a:prstTxWarp prst="textNoShape">
              <a:avLst/>
            </a:prstTxWarp>
            <a:noAutofit/>
          </a:bodyPr>
          <a:lstStyle/>
          <a:p>
            <a:pPr algn="ctr" defTabSz="931619" fontAlgn="base">
              <a:lnSpc>
                <a:spcPct val="90000"/>
              </a:lnSpc>
              <a:spcBef>
                <a:spcPct val="0"/>
              </a:spcBef>
              <a:spcAft>
                <a:spcPct val="0"/>
              </a:spcAft>
            </a:pPr>
            <a:endParaRPr lang="en-US" sz="2399" kern="0" dirty="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p:nvPicPr>
        <p:blipFill rotWithShape="1">
          <a:blip r:embed="rId3"/>
          <a:srcRect l="25153" r="21530"/>
          <a:stretch/>
        </p:blipFill>
        <p:spPr>
          <a:xfrm>
            <a:off x="6729876" y="0"/>
            <a:ext cx="5462125" cy="6858000"/>
          </a:xfrm>
          <a:prstGeom prst="rect">
            <a:avLst/>
          </a:prstGeom>
        </p:spPr>
      </p:pic>
      <p:sp>
        <p:nvSpPr>
          <p:cNvPr id="2" name="Title 1"/>
          <p:cNvSpPr>
            <a:spLocks noGrp="1"/>
          </p:cNvSpPr>
          <p:nvPr>
            <p:ph type="title"/>
          </p:nvPr>
        </p:nvSpPr>
        <p:spPr>
          <a:xfrm>
            <a:off x="711200" y="1625114"/>
            <a:ext cx="4470400" cy="2921487"/>
          </a:xfrm>
        </p:spPr>
        <p:txBody>
          <a:bodyPr>
            <a:normAutofit fontScale="90000"/>
          </a:bodyPr>
          <a:lstStyle/>
          <a:p>
            <a:r>
              <a:rPr lang="nl-NL" sz="4000" b="1" dirty="0"/>
              <a:t>Synchromodale</a:t>
            </a:r>
            <a:br>
              <a:rPr lang="nl-NL" sz="4000" b="1" dirty="0"/>
            </a:br>
            <a:r>
              <a:rPr lang="nl-NL" sz="4000" b="1" dirty="0"/>
              <a:t>community voor diepzee containers</a:t>
            </a:r>
            <a:br>
              <a:rPr lang="nl-NL" sz="4799" b="1" dirty="0"/>
            </a:br>
            <a:br>
              <a:rPr lang="nl-NL" sz="4799" b="1" dirty="0"/>
            </a:br>
            <a:r>
              <a:rPr lang="nl-NL" sz="2200" b="1" i="1" dirty="0" err="1"/>
              <a:t>Governance</a:t>
            </a:r>
            <a:r>
              <a:rPr lang="nl-NL" sz="2200" b="1" i="1" dirty="0"/>
              <a:t> modellen:</a:t>
            </a:r>
            <a:br>
              <a:rPr lang="nl-NL" sz="2200" b="1" i="1" dirty="0"/>
            </a:br>
            <a:r>
              <a:rPr lang="nl-NL" sz="2200" i="1" dirty="0"/>
              <a:t>Rapportage deliverables 1 en 2</a:t>
            </a:r>
            <a:br>
              <a:rPr lang="nl-NL" sz="2200" b="1" i="1" dirty="0"/>
            </a:br>
            <a:br>
              <a:rPr lang="nl-NL" sz="2133" dirty="0"/>
            </a:br>
            <a:br>
              <a:rPr lang="nl-NL" sz="2133" dirty="0"/>
            </a:br>
            <a:r>
              <a:rPr lang="en-US" sz="2133" dirty="0"/>
              <a:t>Ard-Jan Cieremans</a:t>
            </a:r>
            <a:br>
              <a:rPr lang="en-US" sz="2133" dirty="0"/>
            </a:br>
            <a:endParaRPr lang="en-US" sz="2133" dirty="0"/>
          </a:p>
        </p:txBody>
      </p:sp>
      <p:pic>
        <p:nvPicPr>
          <p:cNvPr id="5" name="Picture 3"/>
          <p:cNvPicPr>
            <a:picLocks noChangeAspect="1" noChangeArrowheads="1"/>
          </p:cNvPicPr>
          <p:nvPr/>
        </p:nvPicPr>
        <p:blipFill>
          <a:blip r:embed="rId4" cstate="print"/>
          <a:srcRect/>
          <a:stretch>
            <a:fillRect/>
          </a:stretch>
        </p:blipFill>
        <p:spPr bwMode="auto">
          <a:xfrm>
            <a:off x="4728600" y="5852221"/>
            <a:ext cx="609600" cy="261120"/>
          </a:xfrm>
          <a:prstGeom prst="rect">
            <a:avLst/>
          </a:prstGeom>
          <a:noFill/>
          <a:ln w="9525">
            <a:noFill/>
            <a:miter lim="800000"/>
            <a:headEnd/>
            <a:tailEnd/>
          </a:ln>
        </p:spPr>
      </p:pic>
    </p:spTree>
    <p:extLst>
      <p:ext uri="{BB962C8B-B14F-4D97-AF65-F5344CB8AC3E}">
        <p14:creationId xmlns:p14="http://schemas.microsoft.com/office/powerpoint/2010/main" val="178153786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18070" y="2526194"/>
            <a:ext cx="3913810" cy="697521"/>
          </a:xfrm>
          <a:prstGeom prst="rect">
            <a:avLst/>
          </a:prstGeom>
        </p:spPr>
        <p:txBody>
          <a:bodyPr wrap="none" lIns="121879" tIns="60939" rIns="121879" bIns="60939">
            <a:spAutoFit/>
          </a:bodyPr>
          <a:lstStyle/>
          <a:p>
            <a:pPr marL="0" marR="0" lvl="0" indent="0" algn="ctr" defTabSz="1216652" rtl="0" eaLnBrk="1" fontAlgn="auto" latinLnBrk="0" hangingPunct="1">
              <a:lnSpc>
                <a:spcPct val="100000"/>
              </a:lnSpc>
              <a:spcBef>
                <a:spcPts val="0"/>
              </a:spcBef>
              <a:spcAft>
                <a:spcPts val="0"/>
              </a:spcAft>
              <a:buClrTx/>
              <a:buSzTx/>
              <a:buFontTx/>
              <a:buNone/>
              <a:tabLst/>
              <a:defRPr/>
            </a:pPr>
            <a:r>
              <a:rPr kumimoji="0" lang="nl-NL" sz="3733" b="0" i="0" u="none" strike="noStrike" kern="1200" cap="none" spc="0" normalizeH="0" baseline="0" noProof="0" dirty="0">
                <a:ln>
                  <a:noFill/>
                </a:ln>
                <a:solidFill>
                  <a:srgbClr val="FFFFFF"/>
                </a:solidFill>
                <a:effectLst/>
                <a:uLnTx/>
                <a:uFillTx/>
                <a:latin typeface="Segoe UI Light" pitchFamily="34" charset="0"/>
                <a:ea typeface="+mn-ea"/>
                <a:cs typeface="+mn-cs"/>
              </a:rPr>
              <a:t>Business modellen</a:t>
            </a:r>
          </a:p>
        </p:txBody>
      </p:sp>
    </p:spTree>
    <p:extLst>
      <p:ext uri="{BB962C8B-B14F-4D97-AF65-F5344CB8AC3E}">
        <p14:creationId xmlns:p14="http://schemas.microsoft.com/office/powerpoint/2010/main" val="752213933"/>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1220401"/>
            <a:ext cx="12192000" cy="5664200"/>
          </a:xfrm>
          <a:prstGeom prst="rect">
            <a:avLst/>
          </a:prstGeom>
          <a:solidFill>
            <a:schemeClr val="tx1">
              <a:lumMod val="10000"/>
              <a:lumOff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marL="0" marR="0" lvl="0" indent="0" algn="ctr" defTabSz="1218768" eaLnBrk="1" fontAlgn="base" latinLnBrk="0" hangingPunct="1">
              <a:lnSpc>
                <a:spcPct val="100000"/>
              </a:lnSpc>
              <a:spcBef>
                <a:spcPct val="0"/>
              </a:spcBef>
              <a:spcAft>
                <a:spcPct val="0"/>
              </a:spcAft>
              <a:buClrTx/>
              <a:buSzTx/>
              <a:buFontTx/>
              <a:buNone/>
              <a:tabLst/>
              <a:defRPr/>
            </a:pPr>
            <a:endParaRPr kumimoji="0" lang="en-US" sz="2667"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 name="Title 12"/>
          <p:cNvSpPr txBox="1">
            <a:spLocks/>
          </p:cNvSpPr>
          <p:nvPr/>
        </p:nvSpPr>
        <p:spPr>
          <a:xfrm>
            <a:off x="501615" y="482600"/>
            <a:ext cx="11161444" cy="609397"/>
          </a:xfrm>
          <a:prstGeom prst="rect">
            <a:avLst/>
          </a:prstGeom>
        </p:spPr>
        <p:txBody>
          <a:bodyPr/>
          <a:lstStyle>
            <a:lvl1pPr algn="l" defTabSz="68562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marL="0" marR="0" lvl="0" indent="0" algn="l" defTabSz="914142"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00" normalizeH="0" baseline="0" noProof="0" dirty="0" err="1">
                <a:ln w="3175">
                  <a:noFill/>
                </a:ln>
                <a:gradFill flip="none" rotWithShape="1">
                  <a:gsLst>
                    <a:gs pos="0">
                      <a:schemeClr val="tx1"/>
                    </a:gs>
                    <a:gs pos="86000">
                      <a:schemeClr val="tx1"/>
                    </a:gs>
                  </a:gsLst>
                  <a:lin ang="5400000" scaled="0"/>
                  <a:tileRect/>
                </a:gradFill>
                <a:effectLst/>
                <a:uLnTx/>
                <a:uFillTx/>
                <a:latin typeface="+mj-lt"/>
                <a:ea typeface="+mn-ea"/>
                <a:cs typeface="Arial" charset="0"/>
              </a:rPr>
              <a:t>Positionering</a:t>
            </a:r>
            <a:r>
              <a:rPr kumimoji="0" lang="en-US" sz="4400" b="0" i="0" u="none" strike="noStrike" kern="1200" cap="none" spc="-100" normalizeH="0" baseline="0" noProof="0" dirty="0">
                <a:ln w="3175">
                  <a:noFill/>
                </a:ln>
                <a:gradFill flip="none" rotWithShape="1">
                  <a:gsLst>
                    <a:gs pos="0">
                      <a:schemeClr val="tx1"/>
                    </a:gs>
                    <a:gs pos="86000">
                      <a:schemeClr val="tx1"/>
                    </a:gs>
                  </a:gsLst>
                  <a:lin ang="5400000" scaled="0"/>
                  <a:tileRect/>
                </a:gradFill>
                <a:effectLst/>
                <a:uLnTx/>
                <a:uFillTx/>
                <a:latin typeface="+mj-lt"/>
                <a:ea typeface="+mn-ea"/>
                <a:cs typeface="Arial" charset="0"/>
              </a:rPr>
              <a:t> synchromodaal community </a:t>
            </a:r>
            <a:r>
              <a:rPr kumimoji="0" lang="en-US" sz="4400" b="0" i="0" u="none" strike="noStrike" kern="1200" cap="none" spc="-100" normalizeH="0" baseline="0" noProof="0" dirty="0" err="1">
                <a:ln w="3175">
                  <a:noFill/>
                </a:ln>
                <a:gradFill flip="none" rotWithShape="1">
                  <a:gsLst>
                    <a:gs pos="0">
                      <a:schemeClr val="tx1"/>
                    </a:gs>
                    <a:gs pos="86000">
                      <a:schemeClr val="tx1"/>
                    </a:gs>
                  </a:gsLst>
                  <a:lin ang="5400000" scaled="0"/>
                  <a:tileRect/>
                </a:gradFill>
                <a:effectLst/>
                <a:uLnTx/>
                <a:uFillTx/>
                <a:latin typeface="+mj-lt"/>
                <a:ea typeface="+mn-ea"/>
                <a:cs typeface="Arial" charset="0"/>
              </a:rPr>
              <a:t>systeem</a:t>
            </a:r>
            <a:endParaRPr kumimoji="0" lang="en-US" sz="4400" b="0" i="0" u="none" strike="noStrike" kern="1200" cap="none" spc="-100" normalizeH="0" baseline="0" noProof="0" dirty="0">
              <a:ln w="3175">
                <a:noFill/>
              </a:ln>
              <a:gradFill flip="none" rotWithShape="1">
                <a:gsLst>
                  <a:gs pos="0">
                    <a:schemeClr val="tx1"/>
                  </a:gs>
                  <a:gs pos="86000">
                    <a:schemeClr val="tx1"/>
                  </a:gs>
                </a:gsLst>
                <a:lin ang="5400000" scaled="0"/>
                <a:tileRect/>
              </a:gradFill>
              <a:effectLst/>
              <a:uLnTx/>
              <a:uFillTx/>
              <a:latin typeface="+mj-lt"/>
              <a:ea typeface="+mn-ea"/>
              <a:cs typeface="Arial" charset="0"/>
            </a:endParaRPr>
          </a:p>
        </p:txBody>
      </p:sp>
      <p:sp>
        <p:nvSpPr>
          <p:cNvPr id="10" name="Rectangle 9"/>
          <p:cNvSpPr/>
          <p:nvPr/>
        </p:nvSpPr>
        <p:spPr bwMode="auto">
          <a:xfrm>
            <a:off x="2605785" y="2286000"/>
            <a:ext cx="7885763" cy="3369454"/>
          </a:xfrm>
          <a:prstGeom prst="rect">
            <a:avLst/>
          </a:prstGeom>
          <a:noFill/>
          <a:ln>
            <a:solidFill>
              <a:schemeClr val="accent1">
                <a:shade val="95000"/>
                <a:satMod val="10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nl-NL" sz="2000" dirty="0">
              <a:gradFill>
                <a:gsLst>
                  <a:gs pos="0">
                    <a:srgbClr val="FFFFFF"/>
                  </a:gs>
                  <a:gs pos="100000">
                    <a:srgbClr val="FFFFFF"/>
                  </a:gs>
                </a:gsLst>
                <a:lin ang="5400000" scaled="0"/>
              </a:gradFill>
            </a:endParaRPr>
          </a:p>
        </p:txBody>
      </p:sp>
      <p:sp>
        <p:nvSpPr>
          <p:cNvPr id="11" name="TextBox 10"/>
          <p:cNvSpPr txBox="1"/>
          <p:nvPr/>
        </p:nvSpPr>
        <p:spPr>
          <a:xfrm rot="16200000">
            <a:off x="693292" y="3707368"/>
            <a:ext cx="1219200" cy="184666"/>
          </a:xfrm>
          <a:prstGeom prst="rect">
            <a:avLst/>
          </a:prstGeom>
          <a:noFill/>
        </p:spPr>
        <p:txBody>
          <a:bodyPr wrap="square" lIns="0" tIns="0" rIns="0" bIns="0" rtlCol="0">
            <a:spAutoFit/>
          </a:bodyPr>
          <a:lstStyle/>
          <a:p>
            <a:pPr algn="ctr"/>
            <a:r>
              <a:rPr lang="nl-NL" sz="1200" b="1" dirty="0">
                <a:gradFill>
                  <a:gsLst>
                    <a:gs pos="0">
                      <a:schemeClr val="tx1"/>
                    </a:gs>
                    <a:gs pos="86000">
                      <a:schemeClr val="tx1"/>
                    </a:gs>
                  </a:gsLst>
                  <a:lin ang="5400000" scaled="0"/>
                </a:gradFill>
              </a:rPr>
              <a:t>Business Area</a:t>
            </a:r>
          </a:p>
        </p:txBody>
      </p:sp>
      <p:sp>
        <p:nvSpPr>
          <p:cNvPr id="12" name="TextBox 11"/>
          <p:cNvSpPr txBox="1"/>
          <p:nvPr/>
        </p:nvSpPr>
        <p:spPr>
          <a:xfrm>
            <a:off x="5472737" y="6597134"/>
            <a:ext cx="1219200" cy="184666"/>
          </a:xfrm>
          <a:prstGeom prst="rect">
            <a:avLst/>
          </a:prstGeom>
          <a:noFill/>
        </p:spPr>
        <p:txBody>
          <a:bodyPr wrap="square" lIns="0" tIns="0" rIns="0" bIns="0" rtlCol="0">
            <a:spAutoFit/>
          </a:bodyPr>
          <a:lstStyle/>
          <a:p>
            <a:pPr algn="ctr"/>
            <a:r>
              <a:rPr lang="nl-NL" sz="1200" b="1" dirty="0" err="1">
                <a:gradFill>
                  <a:gsLst>
                    <a:gs pos="0">
                      <a:schemeClr val="tx1"/>
                    </a:gs>
                    <a:gs pos="86000">
                      <a:schemeClr val="tx1"/>
                    </a:gs>
                  </a:gsLst>
                  <a:lin ang="5400000" scaled="0"/>
                </a:gradFill>
              </a:rPr>
              <a:t>Revenue</a:t>
            </a:r>
            <a:r>
              <a:rPr lang="nl-NL" sz="1200" b="1" dirty="0">
                <a:gradFill>
                  <a:gsLst>
                    <a:gs pos="0">
                      <a:schemeClr val="tx1"/>
                    </a:gs>
                    <a:gs pos="86000">
                      <a:schemeClr val="tx1"/>
                    </a:gs>
                  </a:gsLst>
                  <a:lin ang="5400000" scaled="0"/>
                </a:gradFill>
              </a:rPr>
              <a:t> model</a:t>
            </a:r>
          </a:p>
        </p:txBody>
      </p:sp>
      <p:sp>
        <p:nvSpPr>
          <p:cNvPr id="13" name="TextBox 12"/>
          <p:cNvSpPr txBox="1"/>
          <p:nvPr/>
        </p:nvSpPr>
        <p:spPr>
          <a:xfrm>
            <a:off x="1549916" y="2437670"/>
            <a:ext cx="1219200" cy="276999"/>
          </a:xfrm>
          <a:prstGeom prst="rect">
            <a:avLst/>
          </a:prstGeom>
          <a:noFill/>
        </p:spPr>
        <p:txBody>
          <a:bodyPr wrap="square" lIns="0" tIns="0" rIns="0" bIns="0" rtlCol="0">
            <a:spAutoFit/>
          </a:bodyPr>
          <a:lstStyle/>
          <a:p>
            <a:pPr algn="ctr"/>
            <a:r>
              <a:rPr lang="nl-NL" sz="900" b="1" dirty="0" err="1">
                <a:gradFill>
                  <a:gsLst>
                    <a:gs pos="0">
                      <a:schemeClr val="tx1"/>
                    </a:gs>
                    <a:gs pos="86000">
                      <a:schemeClr val="tx1"/>
                    </a:gs>
                  </a:gsLst>
                  <a:lin ang="5400000" scaled="0"/>
                </a:gradFill>
              </a:rPr>
              <a:t>Products</a:t>
            </a:r>
            <a:r>
              <a:rPr lang="nl-NL" sz="900" b="1" dirty="0">
                <a:gradFill>
                  <a:gsLst>
                    <a:gs pos="0">
                      <a:schemeClr val="tx1"/>
                    </a:gs>
                    <a:gs pos="86000">
                      <a:schemeClr val="tx1"/>
                    </a:gs>
                  </a:gsLst>
                  <a:lin ang="5400000" scaled="0"/>
                </a:gradFill>
              </a:rPr>
              <a:t>/</a:t>
            </a:r>
          </a:p>
          <a:p>
            <a:pPr algn="ctr"/>
            <a:r>
              <a:rPr lang="nl-NL" sz="900" b="1" dirty="0">
                <a:gradFill>
                  <a:gsLst>
                    <a:gs pos="0">
                      <a:schemeClr val="tx1"/>
                    </a:gs>
                    <a:gs pos="86000">
                      <a:schemeClr val="tx1"/>
                    </a:gs>
                  </a:gsLst>
                  <a:lin ang="5400000" scaled="0"/>
                </a:gradFill>
              </a:rPr>
              <a:t>Software</a:t>
            </a:r>
          </a:p>
        </p:txBody>
      </p:sp>
      <p:sp>
        <p:nvSpPr>
          <p:cNvPr id="14" name="TextBox 13"/>
          <p:cNvSpPr txBox="1"/>
          <p:nvPr/>
        </p:nvSpPr>
        <p:spPr>
          <a:xfrm>
            <a:off x="1612564" y="3775502"/>
            <a:ext cx="1219200" cy="276999"/>
          </a:xfrm>
          <a:prstGeom prst="rect">
            <a:avLst/>
          </a:prstGeom>
          <a:noFill/>
        </p:spPr>
        <p:txBody>
          <a:bodyPr wrap="square" lIns="0" tIns="0" rIns="0" bIns="0" rtlCol="0">
            <a:spAutoFit/>
          </a:bodyPr>
          <a:lstStyle/>
          <a:p>
            <a:pPr algn="ctr"/>
            <a:r>
              <a:rPr lang="nl-NL" sz="900" b="1" dirty="0">
                <a:gradFill>
                  <a:gsLst>
                    <a:gs pos="0">
                      <a:schemeClr val="tx1"/>
                    </a:gs>
                    <a:gs pos="86000">
                      <a:schemeClr val="tx1"/>
                    </a:gs>
                  </a:gsLst>
                  <a:lin ang="5400000" scaled="0"/>
                </a:gradFill>
              </a:rPr>
              <a:t>Application/</a:t>
            </a:r>
          </a:p>
          <a:p>
            <a:pPr algn="ctr"/>
            <a:r>
              <a:rPr lang="nl-NL" sz="900" b="1" dirty="0">
                <a:gradFill>
                  <a:gsLst>
                    <a:gs pos="0">
                      <a:schemeClr val="tx1"/>
                    </a:gs>
                    <a:gs pos="86000">
                      <a:schemeClr val="tx1"/>
                    </a:gs>
                  </a:gsLst>
                  <a:lin ang="5400000" scaled="0"/>
                </a:gradFill>
              </a:rPr>
              <a:t>Service</a:t>
            </a:r>
          </a:p>
        </p:txBody>
      </p:sp>
      <p:sp>
        <p:nvSpPr>
          <p:cNvPr id="15" name="TextBox 14"/>
          <p:cNvSpPr txBox="1"/>
          <p:nvPr/>
        </p:nvSpPr>
        <p:spPr>
          <a:xfrm>
            <a:off x="1549916" y="5030188"/>
            <a:ext cx="1219200" cy="138499"/>
          </a:xfrm>
          <a:prstGeom prst="rect">
            <a:avLst/>
          </a:prstGeom>
          <a:noFill/>
        </p:spPr>
        <p:txBody>
          <a:bodyPr wrap="square" lIns="0" tIns="0" rIns="0" bIns="0" rtlCol="0">
            <a:spAutoFit/>
          </a:bodyPr>
          <a:lstStyle/>
          <a:p>
            <a:pPr algn="ctr"/>
            <a:r>
              <a:rPr lang="nl-NL" sz="900" b="1" dirty="0">
                <a:gradFill>
                  <a:gsLst>
                    <a:gs pos="0">
                      <a:schemeClr val="tx1"/>
                    </a:gs>
                    <a:gs pos="86000">
                      <a:schemeClr val="tx1"/>
                    </a:gs>
                  </a:gsLst>
                  <a:lin ang="5400000" scaled="0"/>
                </a:gradFill>
              </a:rPr>
              <a:t>Content</a:t>
            </a:r>
          </a:p>
        </p:txBody>
      </p:sp>
      <p:sp>
        <p:nvSpPr>
          <p:cNvPr id="16" name="TextBox 15"/>
          <p:cNvSpPr txBox="1"/>
          <p:nvPr/>
        </p:nvSpPr>
        <p:spPr>
          <a:xfrm>
            <a:off x="2444672" y="5767390"/>
            <a:ext cx="1219200" cy="276999"/>
          </a:xfrm>
          <a:prstGeom prst="rect">
            <a:avLst/>
          </a:prstGeom>
          <a:noFill/>
        </p:spPr>
        <p:txBody>
          <a:bodyPr wrap="square" lIns="0" tIns="0" rIns="0" bIns="0" rtlCol="0">
            <a:spAutoFit/>
          </a:bodyPr>
          <a:lstStyle/>
          <a:p>
            <a:pPr algn="ctr"/>
            <a:r>
              <a:rPr lang="nl-NL" sz="900" b="1" dirty="0">
                <a:gradFill>
                  <a:gsLst>
                    <a:gs pos="0">
                      <a:schemeClr val="tx1"/>
                    </a:gs>
                    <a:gs pos="86000">
                      <a:schemeClr val="tx1"/>
                    </a:gs>
                  </a:gsLst>
                  <a:lin ang="5400000" scaled="0"/>
                </a:gradFill>
              </a:rPr>
              <a:t>Free</a:t>
            </a:r>
          </a:p>
          <a:p>
            <a:pPr algn="ctr"/>
            <a:r>
              <a:rPr lang="nl-NL" sz="900" b="1" dirty="0">
                <a:gradFill>
                  <a:gsLst>
                    <a:gs pos="0">
                      <a:schemeClr val="tx1"/>
                    </a:gs>
                    <a:gs pos="86000">
                      <a:schemeClr val="tx1"/>
                    </a:gs>
                  </a:gsLst>
                  <a:lin ang="5400000" scaled="0"/>
                </a:gradFill>
              </a:rPr>
              <a:t>(Advertising)</a:t>
            </a:r>
          </a:p>
        </p:txBody>
      </p:sp>
      <p:sp>
        <p:nvSpPr>
          <p:cNvPr id="17" name="TextBox 16"/>
          <p:cNvSpPr txBox="1"/>
          <p:nvPr/>
        </p:nvSpPr>
        <p:spPr>
          <a:xfrm>
            <a:off x="3921062" y="5776641"/>
            <a:ext cx="1219200" cy="415498"/>
          </a:xfrm>
          <a:prstGeom prst="rect">
            <a:avLst/>
          </a:prstGeom>
          <a:noFill/>
        </p:spPr>
        <p:txBody>
          <a:bodyPr wrap="square" lIns="0" tIns="0" rIns="0" bIns="0" rtlCol="0">
            <a:spAutoFit/>
          </a:bodyPr>
          <a:lstStyle/>
          <a:p>
            <a:pPr algn="ctr"/>
            <a:r>
              <a:rPr lang="nl-NL" sz="900" b="1" dirty="0" err="1">
                <a:gradFill>
                  <a:gsLst>
                    <a:gs pos="0">
                      <a:schemeClr val="tx1"/>
                    </a:gs>
                    <a:gs pos="86000">
                      <a:schemeClr val="tx1"/>
                    </a:gs>
                  </a:gsLst>
                  <a:lin ang="5400000" scaled="0"/>
                </a:gradFill>
              </a:rPr>
              <a:t>Freedom</a:t>
            </a:r>
            <a:r>
              <a:rPr lang="nl-NL" sz="900" b="1" dirty="0">
                <a:gradFill>
                  <a:gsLst>
                    <a:gs pos="0">
                      <a:schemeClr val="tx1"/>
                    </a:gs>
                    <a:gs pos="86000">
                      <a:schemeClr val="tx1"/>
                    </a:gs>
                  </a:gsLst>
                  <a:lin ang="5400000" scaled="0"/>
                </a:gradFill>
              </a:rPr>
              <a:t> </a:t>
            </a:r>
            <a:r>
              <a:rPr lang="nl-NL" sz="900" b="1" dirty="0" err="1">
                <a:gradFill>
                  <a:gsLst>
                    <a:gs pos="0">
                      <a:schemeClr val="tx1"/>
                    </a:gs>
                    <a:gs pos="86000">
                      <a:schemeClr val="tx1"/>
                    </a:gs>
                  </a:gsLst>
                  <a:lin ang="5400000" scaled="0"/>
                </a:gradFill>
              </a:rPr>
              <a:t>to</a:t>
            </a:r>
            <a:endParaRPr lang="nl-NL" sz="900" b="1" dirty="0">
              <a:gradFill>
                <a:gsLst>
                  <a:gs pos="0">
                    <a:schemeClr val="tx1"/>
                  </a:gs>
                  <a:gs pos="86000">
                    <a:schemeClr val="tx1"/>
                  </a:gs>
                </a:gsLst>
                <a:lin ang="5400000" scaled="0"/>
              </a:gradFill>
            </a:endParaRPr>
          </a:p>
          <a:p>
            <a:pPr algn="ctr"/>
            <a:r>
              <a:rPr lang="nl-NL" sz="900" b="1" dirty="0" err="1">
                <a:gradFill>
                  <a:gsLst>
                    <a:gs pos="0">
                      <a:schemeClr val="tx1"/>
                    </a:gs>
                    <a:gs pos="86000">
                      <a:schemeClr val="tx1"/>
                    </a:gs>
                  </a:gsLst>
                  <a:lin ang="5400000" scaled="0"/>
                </a:gradFill>
              </a:rPr>
              <a:t>pay</a:t>
            </a:r>
            <a:endParaRPr lang="nl-NL" sz="900" b="1" dirty="0">
              <a:gradFill>
                <a:gsLst>
                  <a:gs pos="0">
                    <a:schemeClr val="tx1"/>
                  </a:gs>
                  <a:gs pos="86000">
                    <a:schemeClr val="tx1"/>
                  </a:gs>
                </a:gsLst>
                <a:lin ang="5400000" scaled="0"/>
              </a:gradFill>
            </a:endParaRPr>
          </a:p>
          <a:p>
            <a:pPr algn="ctr"/>
            <a:r>
              <a:rPr lang="nl-NL" sz="900" b="1" dirty="0">
                <a:gradFill>
                  <a:gsLst>
                    <a:gs pos="0">
                      <a:schemeClr val="tx1"/>
                    </a:gs>
                    <a:gs pos="86000">
                      <a:schemeClr val="tx1"/>
                    </a:gs>
                  </a:gsLst>
                  <a:lin ang="5400000" scaled="0"/>
                </a:gradFill>
              </a:rPr>
              <a:t>(</a:t>
            </a:r>
            <a:r>
              <a:rPr lang="nl-NL" sz="900" b="1" dirty="0" err="1">
                <a:gradFill>
                  <a:gsLst>
                    <a:gs pos="0">
                      <a:schemeClr val="tx1"/>
                    </a:gs>
                    <a:gs pos="86000">
                      <a:schemeClr val="tx1"/>
                    </a:gs>
                  </a:gsLst>
                  <a:lin ang="5400000" scaled="0"/>
                </a:gradFill>
              </a:rPr>
              <a:t>Donate</a:t>
            </a:r>
            <a:r>
              <a:rPr lang="nl-NL" sz="900" b="1" dirty="0">
                <a:gradFill>
                  <a:gsLst>
                    <a:gs pos="0">
                      <a:schemeClr val="tx1"/>
                    </a:gs>
                    <a:gs pos="86000">
                      <a:schemeClr val="tx1"/>
                    </a:gs>
                  </a:gsLst>
                  <a:lin ang="5400000" scaled="0"/>
                </a:gradFill>
              </a:rPr>
              <a:t>)</a:t>
            </a:r>
          </a:p>
        </p:txBody>
      </p:sp>
      <p:sp>
        <p:nvSpPr>
          <p:cNvPr id="18" name="TextBox 17"/>
          <p:cNvSpPr txBox="1"/>
          <p:nvPr/>
        </p:nvSpPr>
        <p:spPr>
          <a:xfrm>
            <a:off x="5288163" y="5792212"/>
            <a:ext cx="1219200" cy="553998"/>
          </a:xfrm>
          <a:prstGeom prst="rect">
            <a:avLst/>
          </a:prstGeom>
          <a:noFill/>
        </p:spPr>
        <p:txBody>
          <a:bodyPr wrap="square" lIns="0" tIns="0" rIns="0" bIns="0" rtlCol="0">
            <a:spAutoFit/>
          </a:bodyPr>
          <a:lstStyle/>
          <a:p>
            <a:pPr algn="ctr"/>
            <a:r>
              <a:rPr lang="nl-NL" sz="900" b="1" dirty="0">
                <a:gradFill>
                  <a:gsLst>
                    <a:gs pos="0">
                      <a:schemeClr val="tx1"/>
                    </a:gs>
                    <a:gs pos="86000">
                      <a:schemeClr val="tx1"/>
                    </a:gs>
                  </a:gsLst>
                  <a:lin ang="5400000" scaled="0"/>
                </a:gradFill>
              </a:rPr>
              <a:t>Free </a:t>
            </a:r>
            <a:r>
              <a:rPr lang="nl-NL" sz="900" b="1" dirty="0" err="1">
                <a:gradFill>
                  <a:gsLst>
                    <a:gs pos="0">
                      <a:schemeClr val="tx1"/>
                    </a:gs>
                    <a:gs pos="86000">
                      <a:schemeClr val="tx1"/>
                    </a:gs>
                  </a:gsLst>
                  <a:lin ang="5400000" scaled="0"/>
                </a:gradFill>
              </a:rPr>
              <a:t>to</a:t>
            </a:r>
            <a:r>
              <a:rPr lang="nl-NL" sz="900" b="1" dirty="0">
                <a:gradFill>
                  <a:gsLst>
                    <a:gs pos="0">
                      <a:schemeClr val="tx1"/>
                    </a:gs>
                    <a:gs pos="86000">
                      <a:schemeClr val="tx1"/>
                    </a:gs>
                  </a:gsLst>
                  <a:lin ang="5400000" scaled="0"/>
                </a:gradFill>
              </a:rPr>
              <a:t> </a:t>
            </a:r>
            <a:r>
              <a:rPr lang="nl-NL" sz="900" b="1" dirty="0" err="1">
                <a:gradFill>
                  <a:gsLst>
                    <a:gs pos="0">
                      <a:schemeClr val="tx1"/>
                    </a:gs>
                    <a:gs pos="86000">
                      <a:schemeClr val="tx1"/>
                    </a:gs>
                  </a:gsLst>
                  <a:lin ang="5400000" scaled="0"/>
                </a:gradFill>
              </a:rPr>
              <a:t>use</a:t>
            </a:r>
            <a:endParaRPr lang="nl-NL" sz="900" b="1" dirty="0">
              <a:gradFill>
                <a:gsLst>
                  <a:gs pos="0">
                    <a:schemeClr val="tx1"/>
                  </a:gs>
                  <a:gs pos="86000">
                    <a:schemeClr val="tx1"/>
                  </a:gs>
                </a:gsLst>
                <a:lin ang="5400000" scaled="0"/>
              </a:gradFill>
            </a:endParaRPr>
          </a:p>
          <a:p>
            <a:pPr algn="ctr"/>
            <a:r>
              <a:rPr lang="nl-NL" sz="900" b="1" dirty="0" err="1">
                <a:gradFill>
                  <a:gsLst>
                    <a:gs pos="0">
                      <a:schemeClr val="tx1"/>
                    </a:gs>
                    <a:gs pos="86000">
                      <a:schemeClr val="tx1"/>
                    </a:gs>
                  </a:gsLst>
                  <a:lin ang="5400000" scaled="0"/>
                </a:gradFill>
              </a:rPr>
              <a:t>Pay</a:t>
            </a:r>
            <a:r>
              <a:rPr lang="nl-NL" sz="900" b="1" dirty="0">
                <a:gradFill>
                  <a:gsLst>
                    <a:gs pos="0">
                      <a:schemeClr val="tx1"/>
                    </a:gs>
                    <a:gs pos="86000">
                      <a:schemeClr val="tx1"/>
                    </a:gs>
                  </a:gsLst>
                  <a:lin ang="5400000" scaled="0"/>
                </a:gradFill>
              </a:rPr>
              <a:t> </a:t>
            </a:r>
            <a:r>
              <a:rPr lang="nl-NL" sz="900" b="1" dirty="0" err="1">
                <a:gradFill>
                  <a:gsLst>
                    <a:gs pos="0">
                      <a:schemeClr val="tx1"/>
                    </a:gs>
                    <a:gs pos="86000">
                      <a:schemeClr val="tx1"/>
                    </a:gs>
                  </a:gsLst>
                  <a:lin ang="5400000" scaled="0"/>
                </a:gradFill>
              </a:rPr>
              <a:t>for</a:t>
            </a:r>
            <a:endParaRPr lang="nl-NL" sz="900" b="1" dirty="0">
              <a:gradFill>
                <a:gsLst>
                  <a:gs pos="0">
                    <a:schemeClr val="tx1"/>
                  </a:gs>
                  <a:gs pos="86000">
                    <a:schemeClr val="tx1"/>
                  </a:gs>
                </a:gsLst>
                <a:lin ang="5400000" scaled="0"/>
              </a:gradFill>
            </a:endParaRPr>
          </a:p>
          <a:p>
            <a:pPr algn="ctr"/>
            <a:r>
              <a:rPr lang="nl-NL" sz="900" b="1" dirty="0">
                <a:gradFill>
                  <a:gsLst>
                    <a:gs pos="0">
                      <a:schemeClr val="tx1"/>
                    </a:gs>
                    <a:gs pos="86000">
                      <a:schemeClr val="tx1"/>
                    </a:gs>
                  </a:gsLst>
                  <a:lin ang="5400000" scaled="0"/>
                </a:gradFill>
              </a:rPr>
              <a:t>service</a:t>
            </a:r>
          </a:p>
          <a:p>
            <a:pPr algn="ctr"/>
            <a:r>
              <a:rPr lang="nl-NL" sz="900" b="1" dirty="0">
                <a:gradFill>
                  <a:gsLst>
                    <a:gs pos="0">
                      <a:schemeClr val="tx1"/>
                    </a:gs>
                    <a:gs pos="86000">
                      <a:schemeClr val="tx1"/>
                    </a:gs>
                  </a:gsLst>
                  <a:lin ang="5400000" scaled="0"/>
                </a:gradFill>
              </a:rPr>
              <a:t>(</a:t>
            </a:r>
            <a:r>
              <a:rPr lang="nl-NL" sz="900" b="1" dirty="0" err="1">
                <a:gradFill>
                  <a:gsLst>
                    <a:gs pos="0">
                      <a:schemeClr val="tx1"/>
                    </a:gs>
                    <a:gs pos="86000">
                      <a:schemeClr val="tx1"/>
                    </a:gs>
                  </a:gsLst>
                  <a:lin ang="5400000" scaled="0"/>
                </a:gradFill>
              </a:rPr>
              <a:t>e.g</a:t>
            </a:r>
            <a:r>
              <a:rPr lang="nl-NL" sz="900" b="1" dirty="0">
                <a:gradFill>
                  <a:gsLst>
                    <a:gs pos="0">
                      <a:schemeClr val="tx1"/>
                    </a:gs>
                    <a:gs pos="86000">
                      <a:schemeClr val="tx1"/>
                    </a:gs>
                  </a:gsLst>
                  <a:lin ang="5400000" scaled="0"/>
                </a:gradFill>
              </a:rPr>
              <a:t> support)</a:t>
            </a:r>
          </a:p>
        </p:txBody>
      </p:sp>
      <p:sp>
        <p:nvSpPr>
          <p:cNvPr id="19" name="TextBox 18"/>
          <p:cNvSpPr txBox="1"/>
          <p:nvPr/>
        </p:nvSpPr>
        <p:spPr>
          <a:xfrm>
            <a:off x="6716850" y="5792212"/>
            <a:ext cx="852094" cy="415498"/>
          </a:xfrm>
          <a:prstGeom prst="rect">
            <a:avLst/>
          </a:prstGeom>
          <a:noFill/>
        </p:spPr>
        <p:txBody>
          <a:bodyPr wrap="square" lIns="0" tIns="0" rIns="0" bIns="0" rtlCol="0">
            <a:spAutoFit/>
          </a:bodyPr>
          <a:lstStyle/>
          <a:p>
            <a:pPr algn="ctr"/>
            <a:r>
              <a:rPr lang="nl-NL" sz="900" b="1" dirty="0" err="1">
                <a:gradFill>
                  <a:gsLst>
                    <a:gs pos="0">
                      <a:schemeClr val="tx1"/>
                    </a:gs>
                    <a:gs pos="86000">
                      <a:schemeClr val="tx1"/>
                    </a:gs>
                  </a:gsLst>
                  <a:lin ang="5400000" scaled="0"/>
                </a:gradFill>
              </a:rPr>
              <a:t>Freemium</a:t>
            </a:r>
            <a:endParaRPr lang="nl-NL" sz="900" b="1" dirty="0">
              <a:gradFill>
                <a:gsLst>
                  <a:gs pos="0">
                    <a:schemeClr val="tx1"/>
                  </a:gs>
                  <a:gs pos="86000">
                    <a:schemeClr val="tx1"/>
                  </a:gs>
                </a:gsLst>
                <a:lin ang="5400000" scaled="0"/>
              </a:gradFill>
            </a:endParaRPr>
          </a:p>
          <a:p>
            <a:pPr algn="ctr"/>
            <a:r>
              <a:rPr lang="nl-NL" sz="900" b="1" dirty="0">
                <a:gradFill>
                  <a:gsLst>
                    <a:gs pos="0">
                      <a:schemeClr val="tx1"/>
                    </a:gs>
                    <a:gs pos="86000">
                      <a:schemeClr val="tx1"/>
                    </a:gs>
                  </a:gsLst>
                  <a:lin ang="5400000" scaled="0"/>
                </a:gradFill>
              </a:rPr>
              <a:t>(Free+ </a:t>
            </a:r>
            <a:r>
              <a:rPr lang="nl-NL" sz="900" b="1" dirty="0" err="1">
                <a:gradFill>
                  <a:gsLst>
                    <a:gs pos="0">
                      <a:schemeClr val="tx1"/>
                    </a:gs>
                    <a:gs pos="86000">
                      <a:schemeClr val="tx1"/>
                    </a:gs>
                  </a:gsLst>
                  <a:lin ang="5400000" scaled="0"/>
                </a:gradFill>
              </a:rPr>
              <a:t>Paid</a:t>
            </a:r>
            <a:endParaRPr lang="nl-NL" sz="900" b="1" dirty="0">
              <a:gradFill>
                <a:gsLst>
                  <a:gs pos="0">
                    <a:schemeClr val="tx1"/>
                  </a:gs>
                  <a:gs pos="86000">
                    <a:schemeClr val="tx1"/>
                  </a:gs>
                </a:gsLst>
                <a:lin ang="5400000" scaled="0"/>
              </a:gradFill>
            </a:endParaRPr>
          </a:p>
          <a:p>
            <a:pPr algn="ctr"/>
            <a:r>
              <a:rPr lang="nl-NL" sz="900" b="1" dirty="0">
                <a:gradFill>
                  <a:gsLst>
                    <a:gs pos="0">
                      <a:schemeClr val="tx1"/>
                    </a:gs>
                    <a:gs pos="86000">
                      <a:schemeClr val="tx1"/>
                    </a:gs>
                  </a:gsLst>
                  <a:lin ang="5400000" scaled="0"/>
                </a:gradFill>
              </a:rPr>
              <a:t> services)</a:t>
            </a:r>
          </a:p>
        </p:txBody>
      </p:sp>
      <p:sp>
        <p:nvSpPr>
          <p:cNvPr id="21" name="TextBox 20"/>
          <p:cNvSpPr txBox="1"/>
          <p:nvPr/>
        </p:nvSpPr>
        <p:spPr>
          <a:xfrm>
            <a:off x="7828242" y="5792212"/>
            <a:ext cx="1219200" cy="553998"/>
          </a:xfrm>
          <a:prstGeom prst="rect">
            <a:avLst/>
          </a:prstGeom>
          <a:noFill/>
        </p:spPr>
        <p:txBody>
          <a:bodyPr wrap="square" lIns="0" tIns="0" rIns="0" bIns="0" rtlCol="0">
            <a:spAutoFit/>
          </a:bodyPr>
          <a:lstStyle/>
          <a:p>
            <a:pPr algn="ctr"/>
            <a:r>
              <a:rPr lang="nl-NL" sz="900" b="1" dirty="0" err="1">
                <a:gradFill>
                  <a:gsLst>
                    <a:gs pos="0">
                      <a:schemeClr val="tx1"/>
                    </a:gs>
                    <a:gs pos="86000">
                      <a:schemeClr val="tx1"/>
                    </a:gs>
                  </a:gsLst>
                  <a:lin ang="5400000" scaled="0"/>
                </a:gradFill>
              </a:rPr>
              <a:t>Freedom</a:t>
            </a:r>
            <a:r>
              <a:rPr lang="nl-NL" sz="900" b="1" dirty="0">
                <a:gradFill>
                  <a:gsLst>
                    <a:gs pos="0">
                      <a:schemeClr val="tx1"/>
                    </a:gs>
                    <a:gs pos="86000">
                      <a:schemeClr val="tx1"/>
                    </a:gs>
                  </a:gsLst>
                  <a:lin ang="5400000" scaled="0"/>
                </a:gradFill>
              </a:rPr>
              <a:t> </a:t>
            </a:r>
            <a:r>
              <a:rPr lang="nl-NL" sz="900" b="1" dirty="0" err="1">
                <a:gradFill>
                  <a:gsLst>
                    <a:gs pos="0">
                      <a:schemeClr val="tx1"/>
                    </a:gs>
                    <a:gs pos="86000">
                      <a:schemeClr val="tx1"/>
                    </a:gs>
                  </a:gsLst>
                  <a:lin ang="5400000" scaled="0"/>
                </a:gradFill>
              </a:rPr>
              <a:t>to</a:t>
            </a:r>
            <a:endParaRPr lang="nl-NL" sz="900" b="1" dirty="0">
              <a:gradFill>
                <a:gsLst>
                  <a:gs pos="0">
                    <a:schemeClr val="tx1"/>
                  </a:gs>
                  <a:gs pos="86000">
                    <a:schemeClr val="tx1"/>
                  </a:gs>
                </a:gsLst>
                <a:lin ang="5400000" scaled="0"/>
              </a:gradFill>
            </a:endParaRPr>
          </a:p>
          <a:p>
            <a:pPr algn="ctr"/>
            <a:r>
              <a:rPr lang="nl-NL" sz="900" b="1" dirty="0" err="1">
                <a:gradFill>
                  <a:gsLst>
                    <a:gs pos="0">
                      <a:schemeClr val="tx1"/>
                    </a:gs>
                    <a:gs pos="86000">
                      <a:schemeClr val="tx1"/>
                    </a:gs>
                  </a:gsLst>
                  <a:lin ang="5400000" scaled="0"/>
                </a:gradFill>
              </a:rPr>
              <a:t>pay</a:t>
            </a:r>
            <a:endParaRPr lang="nl-NL" sz="900" b="1" dirty="0">
              <a:gradFill>
                <a:gsLst>
                  <a:gs pos="0">
                    <a:schemeClr val="tx1"/>
                  </a:gs>
                  <a:gs pos="86000">
                    <a:schemeClr val="tx1"/>
                  </a:gs>
                </a:gsLst>
                <a:lin ang="5400000" scaled="0"/>
              </a:gradFill>
            </a:endParaRPr>
          </a:p>
          <a:p>
            <a:pPr algn="ctr"/>
            <a:r>
              <a:rPr lang="nl-NL" sz="900" b="1" dirty="0">
                <a:gradFill>
                  <a:gsLst>
                    <a:gs pos="0">
                      <a:schemeClr val="tx1"/>
                    </a:gs>
                    <a:gs pos="86000">
                      <a:schemeClr val="tx1"/>
                    </a:gs>
                  </a:gsLst>
                  <a:lin ang="5400000" scaled="0"/>
                </a:gradFill>
              </a:rPr>
              <a:t>(</a:t>
            </a:r>
            <a:r>
              <a:rPr lang="nl-NL" sz="900" b="1" dirty="0" err="1">
                <a:gradFill>
                  <a:gsLst>
                    <a:gs pos="0">
                      <a:schemeClr val="tx1"/>
                    </a:gs>
                    <a:gs pos="86000">
                      <a:schemeClr val="tx1"/>
                    </a:gs>
                  </a:gsLst>
                  <a:lin ang="5400000" scaled="0"/>
                </a:gradFill>
              </a:rPr>
              <a:t>Pay</a:t>
            </a:r>
            <a:r>
              <a:rPr lang="nl-NL" sz="900" b="1" dirty="0">
                <a:gradFill>
                  <a:gsLst>
                    <a:gs pos="0">
                      <a:schemeClr val="tx1"/>
                    </a:gs>
                    <a:gs pos="86000">
                      <a:schemeClr val="tx1"/>
                    </a:gs>
                  </a:gsLst>
                  <a:lin ang="5400000" scaled="0"/>
                </a:gradFill>
              </a:rPr>
              <a:t> </a:t>
            </a:r>
            <a:r>
              <a:rPr lang="nl-NL" sz="900" b="1" dirty="0" err="1">
                <a:gradFill>
                  <a:gsLst>
                    <a:gs pos="0">
                      <a:schemeClr val="tx1"/>
                    </a:gs>
                    <a:gs pos="86000">
                      <a:schemeClr val="tx1"/>
                    </a:gs>
                  </a:gsLst>
                  <a:lin ang="5400000" scaled="0"/>
                </a:gradFill>
              </a:rPr>
              <a:t>for</a:t>
            </a:r>
            <a:r>
              <a:rPr lang="nl-NL" sz="900" b="1" dirty="0">
                <a:gradFill>
                  <a:gsLst>
                    <a:gs pos="0">
                      <a:schemeClr val="tx1"/>
                    </a:gs>
                    <a:gs pos="86000">
                      <a:schemeClr val="tx1"/>
                    </a:gs>
                  </a:gsLst>
                  <a:lin ang="5400000" scaled="0"/>
                </a:gradFill>
              </a:rPr>
              <a:t> </a:t>
            </a:r>
          </a:p>
          <a:p>
            <a:pPr algn="ctr"/>
            <a:r>
              <a:rPr lang="nl-NL" sz="900" b="1" dirty="0">
                <a:gradFill>
                  <a:gsLst>
                    <a:gs pos="0">
                      <a:schemeClr val="tx1"/>
                    </a:gs>
                    <a:gs pos="86000">
                      <a:schemeClr val="tx1"/>
                    </a:gs>
                  </a:gsLst>
                  <a:lin ang="5400000" scaled="0"/>
                </a:gradFill>
              </a:rPr>
              <a:t>Value, </a:t>
            </a:r>
            <a:r>
              <a:rPr lang="nl-NL" sz="900" b="1" dirty="0" err="1">
                <a:gradFill>
                  <a:gsLst>
                    <a:gs pos="0">
                      <a:schemeClr val="tx1"/>
                    </a:gs>
                    <a:gs pos="86000">
                      <a:schemeClr val="tx1"/>
                    </a:gs>
                  </a:gsLst>
                  <a:lin ang="5400000" scaled="0"/>
                </a:gradFill>
              </a:rPr>
              <a:t>e.g</a:t>
            </a:r>
            <a:r>
              <a:rPr lang="nl-NL" sz="900" b="1" dirty="0">
                <a:gradFill>
                  <a:gsLst>
                    <a:gs pos="0">
                      <a:schemeClr val="tx1"/>
                    </a:gs>
                    <a:gs pos="86000">
                      <a:schemeClr val="tx1"/>
                    </a:gs>
                  </a:gsLst>
                  <a:lin ang="5400000" scaled="0"/>
                </a:gradFill>
              </a:rPr>
              <a:t> trials)</a:t>
            </a:r>
          </a:p>
        </p:txBody>
      </p:sp>
      <p:sp>
        <p:nvSpPr>
          <p:cNvPr id="22" name="TextBox 21"/>
          <p:cNvSpPr txBox="1"/>
          <p:nvPr/>
        </p:nvSpPr>
        <p:spPr>
          <a:xfrm>
            <a:off x="9301116" y="5792212"/>
            <a:ext cx="1219200" cy="276999"/>
          </a:xfrm>
          <a:prstGeom prst="rect">
            <a:avLst/>
          </a:prstGeom>
          <a:noFill/>
        </p:spPr>
        <p:txBody>
          <a:bodyPr wrap="square" lIns="0" tIns="0" rIns="0" bIns="0" rtlCol="0">
            <a:spAutoFit/>
          </a:bodyPr>
          <a:lstStyle/>
          <a:p>
            <a:pPr algn="ctr"/>
            <a:r>
              <a:rPr lang="nl-NL" sz="900" b="1" dirty="0" err="1">
                <a:gradFill>
                  <a:gsLst>
                    <a:gs pos="0">
                      <a:schemeClr val="tx1"/>
                    </a:gs>
                    <a:gs pos="86000">
                      <a:schemeClr val="tx1"/>
                    </a:gs>
                  </a:gsLst>
                  <a:lin ang="5400000" scaled="0"/>
                </a:gradFill>
              </a:rPr>
              <a:t>Pay</a:t>
            </a:r>
            <a:endParaRPr lang="nl-NL" sz="900" b="1" dirty="0">
              <a:gradFill>
                <a:gsLst>
                  <a:gs pos="0">
                    <a:schemeClr val="tx1"/>
                  </a:gs>
                  <a:gs pos="86000">
                    <a:schemeClr val="tx1"/>
                  </a:gs>
                </a:gsLst>
                <a:lin ang="5400000" scaled="0"/>
              </a:gradFill>
            </a:endParaRPr>
          </a:p>
          <a:p>
            <a:pPr algn="ctr"/>
            <a:r>
              <a:rPr lang="nl-NL" sz="900" b="1" dirty="0">
                <a:gradFill>
                  <a:gsLst>
                    <a:gs pos="0">
                      <a:schemeClr val="tx1"/>
                    </a:gs>
                    <a:gs pos="86000">
                      <a:schemeClr val="tx1"/>
                    </a:gs>
                  </a:gsLst>
                  <a:lin ang="5400000" scaled="0"/>
                </a:gradFill>
              </a:rPr>
              <a:t>(</a:t>
            </a:r>
            <a:r>
              <a:rPr lang="nl-NL" sz="900" b="1" dirty="0" err="1">
                <a:gradFill>
                  <a:gsLst>
                    <a:gs pos="0">
                      <a:schemeClr val="tx1"/>
                    </a:gs>
                    <a:gs pos="86000">
                      <a:schemeClr val="tx1"/>
                    </a:gs>
                  </a:gsLst>
                  <a:lin ang="5400000" scaled="0"/>
                </a:gradFill>
              </a:rPr>
              <a:t>nothing</a:t>
            </a:r>
            <a:r>
              <a:rPr lang="nl-NL" sz="900" b="1" dirty="0">
                <a:gradFill>
                  <a:gsLst>
                    <a:gs pos="0">
                      <a:schemeClr val="tx1"/>
                    </a:gs>
                    <a:gs pos="86000">
                      <a:schemeClr val="tx1"/>
                    </a:gs>
                  </a:gsLst>
                  <a:lin ang="5400000" scaled="0"/>
                </a:gradFill>
              </a:rPr>
              <a:t> free)</a:t>
            </a:r>
          </a:p>
        </p:txBody>
      </p:sp>
      <p:pic>
        <p:nvPicPr>
          <p:cNvPr id="1026" name="Picture 2" descr="Afbeeldingsresultaat voor logo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3845" y="4906604"/>
            <a:ext cx="580783" cy="666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at voor logo linked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5680" y="4582115"/>
            <a:ext cx="381000" cy="33670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4">
            <a:clrChange>
              <a:clrFrom>
                <a:srgbClr val="FFFFFF"/>
              </a:clrFrom>
              <a:clrTo>
                <a:srgbClr val="FFFFFF">
                  <a:alpha val="0"/>
                </a:srgbClr>
              </a:clrTo>
            </a:clrChange>
          </a:blip>
          <a:stretch>
            <a:fillRect/>
          </a:stretch>
        </p:blipFill>
        <p:spPr>
          <a:xfrm>
            <a:off x="6795235" y="3864273"/>
            <a:ext cx="347662" cy="347662"/>
          </a:xfrm>
          <a:prstGeom prst="rect">
            <a:avLst/>
          </a:prstGeom>
        </p:spPr>
      </p:pic>
      <p:pic>
        <p:nvPicPr>
          <p:cNvPr id="27" name="Picture 26"/>
          <p:cNvPicPr>
            <a:picLocks noChangeAspect="1"/>
          </p:cNvPicPr>
          <p:nvPr/>
        </p:nvPicPr>
        <p:blipFill>
          <a:blip r:embed="rId5"/>
          <a:stretch>
            <a:fillRect/>
          </a:stretch>
        </p:blipFill>
        <p:spPr>
          <a:xfrm>
            <a:off x="9807484" y="4849246"/>
            <a:ext cx="518789" cy="241261"/>
          </a:xfrm>
          <a:prstGeom prst="rect">
            <a:avLst/>
          </a:prstGeom>
        </p:spPr>
      </p:pic>
      <p:pic>
        <p:nvPicPr>
          <p:cNvPr id="1036" name="Picture 12" descr="Afbeeldingsresultaat voor spotif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50575" y="5168686"/>
            <a:ext cx="506368" cy="26584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fbeeldingsresultaat voor logo bol.co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44740" y="2793865"/>
            <a:ext cx="608665" cy="60866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Afbeeldingsresultaat voor logo youtub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73641" y="3702664"/>
            <a:ext cx="633411" cy="394140"/>
          </a:xfrm>
          <a:prstGeom prst="rect">
            <a:avLst/>
          </a:prstGeom>
          <a:noFill/>
          <a:extLst>
            <a:ext uri="{909E8E84-426E-40DD-AFC4-6F175D3DCCD1}">
              <a14:hiddenFill xmlns:a14="http://schemas.microsoft.com/office/drawing/2010/main">
                <a:solidFill>
                  <a:srgbClr val="FFFFFF"/>
                </a:solidFill>
              </a14:hiddenFill>
            </a:ext>
          </a:extLst>
        </p:spPr>
      </p:pic>
      <p:sp>
        <p:nvSpPr>
          <p:cNvPr id="28" name="AutoShape 18" descr="Afbeeldingsresultaat voor coolblue logo"/>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9" name="Picture 28"/>
          <p:cNvPicPr>
            <a:picLocks noChangeAspect="1"/>
          </p:cNvPicPr>
          <p:nvPr/>
        </p:nvPicPr>
        <p:blipFill>
          <a:blip r:embed="rId9"/>
          <a:stretch>
            <a:fillRect/>
          </a:stretch>
        </p:blipFill>
        <p:spPr>
          <a:xfrm>
            <a:off x="6380577" y="2577299"/>
            <a:ext cx="336273" cy="336273"/>
          </a:xfrm>
          <a:prstGeom prst="rect">
            <a:avLst/>
          </a:prstGeom>
        </p:spPr>
      </p:pic>
      <p:pic>
        <p:nvPicPr>
          <p:cNvPr id="31" name="Picture 30"/>
          <p:cNvPicPr>
            <a:picLocks noChangeAspect="1"/>
          </p:cNvPicPr>
          <p:nvPr/>
        </p:nvPicPr>
        <p:blipFill>
          <a:blip r:embed="rId10"/>
          <a:stretch>
            <a:fillRect/>
          </a:stretch>
        </p:blipFill>
        <p:spPr>
          <a:xfrm>
            <a:off x="9228602" y="3050936"/>
            <a:ext cx="884355" cy="236881"/>
          </a:xfrm>
          <a:prstGeom prst="rect">
            <a:avLst/>
          </a:prstGeom>
          <a:ln w="44450">
            <a:solidFill>
              <a:srgbClr val="FFFF00"/>
            </a:solidFill>
          </a:ln>
        </p:spPr>
      </p:pic>
      <p:pic>
        <p:nvPicPr>
          <p:cNvPr id="32" name="Picture 31"/>
          <p:cNvPicPr>
            <a:picLocks noChangeAspect="1"/>
          </p:cNvPicPr>
          <p:nvPr/>
        </p:nvPicPr>
        <p:blipFill>
          <a:blip r:embed="rId11"/>
          <a:stretch>
            <a:fillRect/>
          </a:stretch>
        </p:blipFill>
        <p:spPr>
          <a:xfrm>
            <a:off x="6716850" y="4340339"/>
            <a:ext cx="541467" cy="180309"/>
          </a:xfrm>
          <a:prstGeom prst="rect">
            <a:avLst/>
          </a:prstGeom>
        </p:spPr>
      </p:pic>
      <p:pic>
        <p:nvPicPr>
          <p:cNvPr id="1046" name="Picture 22" descr="Afbeeldingsresultaat voor logo inlandlink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26670" y="5055199"/>
            <a:ext cx="366530" cy="369559"/>
          </a:xfrm>
          <a:prstGeom prst="rect">
            <a:avLst/>
          </a:prstGeom>
          <a:noFill/>
          <a:ln w="44450">
            <a:solidFill>
              <a:srgbClr val="FFFF00"/>
            </a:solidFill>
          </a:ln>
          <a:extLst>
            <a:ext uri="{909E8E84-426E-40DD-AFC4-6F175D3DCCD1}">
              <a14:hiddenFill xmlns:a14="http://schemas.microsoft.com/office/drawing/2010/main">
                <a:solidFill>
                  <a:srgbClr val="FFFFFF"/>
                </a:solidFill>
              </a14:hiddenFill>
            </a:ext>
          </a:extLst>
        </p:spPr>
      </p:pic>
      <p:pic>
        <p:nvPicPr>
          <p:cNvPr id="33" name="Picture 32"/>
          <p:cNvPicPr>
            <a:picLocks noChangeAspect="1"/>
          </p:cNvPicPr>
          <p:nvPr/>
        </p:nvPicPr>
        <p:blipFill>
          <a:blip r:embed="rId13"/>
          <a:stretch>
            <a:fillRect/>
          </a:stretch>
        </p:blipFill>
        <p:spPr>
          <a:xfrm>
            <a:off x="9076429" y="2583523"/>
            <a:ext cx="1107150" cy="241686"/>
          </a:xfrm>
          <a:prstGeom prst="rect">
            <a:avLst/>
          </a:prstGeom>
          <a:ln w="44450">
            <a:solidFill>
              <a:srgbClr val="FFFF00"/>
            </a:solidFill>
          </a:ln>
        </p:spPr>
      </p:pic>
      <p:pic>
        <p:nvPicPr>
          <p:cNvPr id="1048" name="Picture 24" descr="Afbeeldingsresultaat voor expedia"/>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67075" y="2583523"/>
            <a:ext cx="565497" cy="37935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Afbeeldingsresultaat voor booking.com 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41186" y="2870926"/>
            <a:ext cx="8953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p:cNvPicPr>
            <a:picLocks noChangeAspect="1"/>
          </p:cNvPicPr>
          <p:nvPr/>
        </p:nvPicPr>
        <p:blipFill>
          <a:blip r:embed="rId16"/>
          <a:stretch>
            <a:fillRect/>
          </a:stretch>
        </p:blipFill>
        <p:spPr>
          <a:xfrm>
            <a:off x="2910627" y="4918824"/>
            <a:ext cx="243579" cy="243579"/>
          </a:xfrm>
          <a:prstGeom prst="rect">
            <a:avLst/>
          </a:prstGeom>
        </p:spPr>
      </p:pic>
      <p:sp>
        <p:nvSpPr>
          <p:cNvPr id="37" name="Oval 36"/>
          <p:cNvSpPr/>
          <p:nvPr/>
        </p:nvSpPr>
        <p:spPr bwMode="auto">
          <a:xfrm>
            <a:off x="5642453" y="3368165"/>
            <a:ext cx="1266558" cy="1900269"/>
          </a:xfrm>
          <a:prstGeom prst="ellipse">
            <a:avLst/>
          </a:prstGeom>
          <a:noFill/>
          <a:ln>
            <a:solidFill>
              <a:srgbClr val="FF0000"/>
            </a:solidFill>
            <a:prstDash val="dash"/>
            <a:headEnd type="none" w="med" len="med"/>
            <a:tailEnd type="none" w="med" len="med"/>
          </a:ln>
          <a:effectLst>
            <a:outerShdw blurRad="50800" dist="38100" dir="18900000" algn="b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nl-NL" sz="2000" dirty="0">
              <a:gradFill>
                <a:gsLst>
                  <a:gs pos="0">
                    <a:srgbClr val="FFFFFF"/>
                  </a:gs>
                  <a:gs pos="100000">
                    <a:srgbClr val="FFFFFF"/>
                  </a:gs>
                </a:gsLst>
                <a:lin ang="5400000" scaled="0"/>
              </a:gradFill>
            </a:endParaRPr>
          </a:p>
        </p:txBody>
      </p:sp>
      <p:pic>
        <p:nvPicPr>
          <p:cNvPr id="1054" name="Picture 30" descr="Afbeeldingsresultaat voor logo air bnb"/>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134503" y="2843833"/>
            <a:ext cx="691552" cy="46260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Afbeeldingsresultaat voor logo marktplaats"/>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6"/>
          <p:cNvPicPr>
            <a:picLocks noChangeAspect="1"/>
          </p:cNvPicPr>
          <p:nvPr/>
        </p:nvPicPr>
        <p:blipFill>
          <a:blip r:embed="rId18"/>
          <a:stretch>
            <a:fillRect/>
          </a:stretch>
        </p:blipFill>
        <p:spPr>
          <a:xfrm>
            <a:off x="4892728" y="3375139"/>
            <a:ext cx="849366" cy="222499"/>
          </a:xfrm>
          <a:prstGeom prst="rect">
            <a:avLst/>
          </a:prstGeom>
        </p:spPr>
      </p:pic>
      <p:pic>
        <p:nvPicPr>
          <p:cNvPr id="9" name="Picture 8"/>
          <p:cNvPicPr>
            <a:picLocks noChangeAspect="1"/>
          </p:cNvPicPr>
          <p:nvPr/>
        </p:nvPicPr>
        <p:blipFill>
          <a:blip r:embed="rId19"/>
          <a:stretch>
            <a:fillRect/>
          </a:stretch>
        </p:blipFill>
        <p:spPr>
          <a:xfrm>
            <a:off x="3207896" y="5152030"/>
            <a:ext cx="299156" cy="299156"/>
          </a:xfrm>
          <a:prstGeom prst="rect">
            <a:avLst/>
          </a:prstGeom>
        </p:spPr>
      </p:pic>
      <p:pic>
        <p:nvPicPr>
          <p:cNvPr id="39" name="Picture 2" descr="Afbeeldingsresultaat voor logo uber"/>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50316" y="2394984"/>
            <a:ext cx="766675" cy="163302"/>
          </a:xfrm>
          <a:prstGeom prst="rect">
            <a:avLst/>
          </a:prstGeom>
          <a:noFill/>
          <a:extLst>
            <a:ext uri="{909E8E84-426E-40DD-AFC4-6F175D3DCCD1}">
              <a14:hiddenFill xmlns:a14="http://schemas.microsoft.com/office/drawing/2010/main">
                <a:solidFill>
                  <a:srgbClr val="FFFFFF"/>
                </a:solidFill>
              </a14:hiddenFill>
            </a:ext>
          </a:extLst>
        </p:spPr>
      </p:pic>
      <p:sp>
        <p:nvSpPr>
          <p:cNvPr id="40" name="Oval 39"/>
          <p:cNvSpPr/>
          <p:nvPr/>
        </p:nvSpPr>
        <p:spPr bwMode="auto">
          <a:xfrm>
            <a:off x="8001000" y="1550990"/>
            <a:ext cx="339706" cy="283831"/>
          </a:xfrm>
          <a:prstGeom prst="ellipse">
            <a:avLst/>
          </a:prstGeom>
          <a:noFill/>
          <a:ln>
            <a:solidFill>
              <a:srgbClr val="FF0000"/>
            </a:solidFill>
            <a:prstDash val="dash"/>
            <a:headEnd type="none" w="med" len="med"/>
            <a:tailEnd type="none" w="med" len="med"/>
          </a:ln>
          <a:effectLst>
            <a:outerShdw blurRad="50800" dist="38100" dir="18900000" algn="b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nl-NL" sz="2000" dirty="0">
              <a:gradFill>
                <a:gsLst>
                  <a:gs pos="0">
                    <a:srgbClr val="FFFFFF"/>
                  </a:gs>
                  <a:gs pos="100000">
                    <a:srgbClr val="FFFFFF"/>
                  </a:gs>
                </a:gsLst>
                <a:lin ang="5400000" scaled="0"/>
              </a:gradFill>
            </a:endParaRPr>
          </a:p>
        </p:txBody>
      </p:sp>
      <p:sp>
        <p:nvSpPr>
          <p:cNvPr id="41" name="TextBox 40"/>
          <p:cNvSpPr txBox="1"/>
          <p:nvPr/>
        </p:nvSpPr>
        <p:spPr>
          <a:xfrm>
            <a:off x="8547385" y="1543176"/>
            <a:ext cx="3263615" cy="184666"/>
          </a:xfrm>
          <a:prstGeom prst="rect">
            <a:avLst/>
          </a:prstGeom>
          <a:noFill/>
        </p:spPr>
        <p:txBody>
          <a:bodyPr wrap="square" lIns="0" tIns="0" rIns="0" bIns="0" rtlCol="0">
            <a:spAutoFit/>
          </a:bodyPr>
          <a:lstStyle/>
          <a:p>
            <a:r>
              <a:rPr lang="nl-NL" sz="1200" b="1" dirty="0">
                <a:gradFill>
                  <a:gsLst>
                    <a:gs pos="0">
                      <a:schemeClr val="tx1"/>
                    </a:gs>
                    <a:gs pos="86000">
                      <a:schemeClr val="tx1"/>
                    </a:gs>
                  </a:gsLst>
                  <a:lin ang="5400000" scaled="0"/>
                </a:gradFill>
              </a:rPr>
              <a:t>Positionering synchromodaal community systeem</a:t>
            </a:r>
            <a:endParaRPr lang="nl-NL" sz="1200" dirty="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240428701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1220401"/>
            <a:ext cx="12192000" cy="5664200"/>
          </a:xfrm>
          <a:prstGeom prst="rect">
            <a:avLst/>
          </a:prstGeom>
          <a:solidFill>
            <a:schemeClr val="tx1">
              <a:lumMod val="10000"/>
              <a:lumOff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667"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41" name="Title 12"/>
          <p:cNvSpPr txBox="1">
            <a:spLocks/>
          </p:cNvSpPr>
          <p:nvPr/>
        </p:nvSpPr>
        <p:spPr>
          <a:xfrm>
            <a:off x="501615" y="482600"/>
            <a:ext cx="11161444" cy="609397"/>
          </a:xfrm>
          <a:prstGeom prst="rect">
            <a:avLst/>
          </a:prstGeom>
        </p:spPr>
        <p:txBody>
          <a:bodyPr/>
          <a:lstStyle>
            <a:lvl1pPr algn="l" defTabSz="68562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marL="0" marR="0" lvl="0" indent="0" algn="l" defTabSz="914142"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00" normalizeH="0" baseline="0" noProof="0" dirty="0" err="1">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Kenmerken</a:t>
            </a:r>
            <a:r>
              <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 van </a:t>
            </a:r>
            <a:r>
              <a:rPr kumimoji="0" lang="en-US" sz="4400" b="0" i="0" u="none" strike="noStrike" kern="1200" cap="none" spc="-100" normalizeH="0" baseline="0" noProof="0" dirty="0" err="1">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succesvolle</a:t>
            </a:r>
            <a:r>
              <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 communities</a:t>
            </a:r>
          </a:p>
        </p:txBody>
      </p:sp>
      <p:sp>
        <p:nvSpPr>
          <p:cNvPr id="5" name="TextBox 4"/>
          <p:cNvSpPr txBox="1"/>
          <p:nvPr/>
        </p:nvSpPr>
        <p:spPr>
          <a:xfrm>
            <a:off x="533400" y="1828800"/>
            <a:ext cx="10820400" cy="2492990"/>
          </a:xfrm>
          <a:prstGeom prst="rect">
            <a:avLst/>
          </a:prstGeom>
          <a:noFill/>
        </p:spPr>
        <p:txBody>
          <a:bodyPr wrap="square" lIns="0" tIns="0" rIns="0" bIns="0" rtlCol="0">
            <a:spAutoFit/>
          </a:bodyPr>
          <a:lstStyle/>
          <a:p>
            <a:r>
              <a:rPr lang="nl-NL" dirty="0">
                <a:gradFill>
                  <a:gsLst>
                    <a:gs pos="0">
                      <a:schemeClr val="tx1"/>
                    </a:gs>
                    <a:gs pos="86000">
                      <a:schemeClr val="tx1"/>
                    </a:gs>
                  </a:gsLst>
                  <a:lin ang="5400000" scaled="0"/>
                </a:gradFill>
              </a:rPr>
              <a:t>Aan de hand van de positionering van het synchromodaal community systeem zijn de businessmodellen van vier succesvolle </a:t>
            </a:r>
            <a:r>
              <a:rPr lang="nl-NL" dirty="0" err="1">
                <a:gradFill>
                  <a:gsLst>
                    <a:gs pos="0">
                      <a:schemeClr val="tx1"/>
                    </a:gs>
                    <a:gs pos="86000">
                      <a:schemeClr val="tx1"/>
                    </a:gs>
                  </a:gsLst>
                  <a:lin ang="5400000" scaled="0"/>
                </a:gradFill>
              </a:rPr>
              <a:t>communities</a:t>
            </a:r>
            <a:r>
              <a:rPr lang="nl-NL" dirty="0">
                <a:gradFill>
                  <a:gsLst>
                    <a:gs pos="0">
                      <a:schemeClr val="tx1"/>
                    </a:gs>
                    <a:gs pos="86000">
                      <a:schemeClr val="tx1"/>
                    </a:gs>
                  </a:gsLst>
                  <a:lin ang="5400000" scaled="0"/>
                </a:gradFill>
              </a:rPr>
              <a:t> geanalyseerd. De analyse is gemaakt aan de hand van de Business Model Canvas (BMC) methode. De methode wordt op de hierna volgende sheet toegelicht. Daarna volgt een uitgewerkte BMC voor de volgende </a:t>
            </a:r>
            <a:r>
              <a:rPr lang="nl-NL" dirty="0" err="1">
                <a:gradFill>
                  <a:gsLst>
                    <a:gs pos="0">
                      <a:schemeClr val="tx1"/>
                    </a:gs>
                    <a:gs pos="86000">
                      <a:schemeClr val="tx1"/>
                    </a:gs>
                  </a:gsLst>
                  <a:lin ang="5400000" scaled="0"/>
                </a:gradFill>
              </a:rPr>
              <a:t>communities</a:t>
            </a:r>
            <a:r>
              <a:rPr lang="nl-NL" dirty="0">
                <a:gradFill>
                  <a:gsLst>
                    <a:gs pos="0">
                      <a:schemeClr val="tx1"/>
                    </a:gs>
                    <a:gs pos="86000">
                      <a:schemeClr val="tx1"/>
                    </a:gs>
                  </a:gsLst>
                  <a:lin ang="5400000" scaled="0"/>
                </a:gradFill>
              </a:rPr>
              <a:t>:</a:t>
            </a:r>
          </a:p>
          <a:p>
            <a:pPr marL="285750" indent="-285750">
              <a:buFont typeface="Arial" panose="020B0604020202020204" pitchFamily="34" charset="0"/>
              <a:buChar char="•"/>
            </a:pPr>
            <a:r>
              <a:rPr lang="nl-NL" dirty="0">
                <a:gradFill>
                  <a:gsLst>
                    <a:gs pos="0">
                      <a:schemeClr val="tx1"/>
                    </a:gs>
                    <a:gs pos="86000">
                      <a:schemeClr val="tx1"/>
                    </a:gs>
                  </a:gsLst>
                  <a:lin ang="5400000" scaled="0"/>
                </a:gradFill>
              </a:rPr>
              <a:t>Uber</a:t>
            </a:r>
          </a:p>
          <a:p>
            <a:pPr marL="285750" indent="-285750">
              <a:buFont typeface="Arial" panose="020B0604020202020204" pitchFamily="34" charset="0"/>
              <a:buChar char="•"/>
            </a:pPr>
            <a:r>
              <a:rPr lang="nl-NL" dirty="0" err="1">
                <a:gradFill>
                  <a:gsLst>
                    <a:gs pos="0">
                      <a:schemeClr val="tx1"/>
                    </a:gs>
                    <a:gs pos="86000">
                      <a:schemeClr val="tx1"/>
                    </a:gs>
                  </a:gsLst>
                  <a:lin ang="5400000" scaled="0"/>
                </a:gradFill>
              </a:rPr>
              <a:t>Airbnb</a:t>
            </a:r>
            <a:endParaRPr lang="nl-NL" dirty="0">
              <a:gradFill>
                <a:gsLst>
                  <a:gs pos="0">
                    <a:schemeClr val="tx1"/>
                  </a:gs>
                  <a:gs pos="86000">
                    <a:schemeClr val="tx1"/>
                  </a:gs>
                </a:gsLst>
                <a:lin ang="5400000" scaled="0"/>
              </a:gradFill>
            </a:endParaRPr>
          </a:p>
          <a:p>
            <a:pPr marL="285750" indent="-285750">
              <a:buFont typeface="Arial" panose="020B0604020202020204" pitchFamily="34" charset="0"/>
              <a:buChar char="•"/>
            </a:pPr>
            <a:r>
              <a:rPr lang="nl-NL" dirty="0">
                <a:gradFill>
                  <a:gsLst>
                    <a:gs pos="0">
                      <a:schemeClr val="tx1"/>
                    </a:gs>
                    <a:gs pos="86000">
                      <a:schemeClr val="tx1"/>
                    </a:gs>
                  </a:gsLst>
                  <a:lin ang="5400000" scaled="0"/>
                </a:gradFill>
              </a:rPr>
              <a:t>Booking.com</a:t>
            </a:r>
          </a:p>
          <a:p>
            <a:pPr marL="285750" indent="-285750">
              <a:buFont typeface="Arial" panose="020B0604020202020204" pitchFamily="34" charset="0"/>
              <a:buChar char="•"/>
            </a:pPr>
            <a:r>
              <a:rPr lang="nl-NL" dirty="0">
                <a:gradFill>
                  <a:gsLst>
                    <a:gs pos="0">
                      <a:schemeClr val="tx1"/>
                    </a:gs>
                    <a:gs pos="86000">
                      <a:schemeClr val="tx1"/>
                    </a:gs>
                  </a:gsLst>
                  <a:lin ang="5400000" scaled="0"/>
                </a:gradFill>
              </a:rPr>
              <a:t>Bol.com</a:t>
            </a:r>
          </a:p>
          <a:p>
            <a:r>
              <a:rPr lang="nl-NL" dirty="0">
                <a:gradFill>
                  <a:gsLst>
                    <a:gs pos="0">
                      <a:schemeClr val="tx1"/>
                    </a:gs>
                    <a:gs pos="86000">
                      <a:schemeClr val="tx1"/>
                    </a:gs>
                  </a:gsLst>
                  <a:lin ang="5400000" scaled="0"/>
                </a:gradFill>
              </a:rPr>
              <a:t> </a:t>
            </a:r>
          </a:p>
        </p:txBody>
      </p:sp>
    </p:spTree>
    <p:extLst>
      <p:ext uri="{BB962C8B-B14F-4D97-AF65-F5344CB8AC3E}">
        <p14:creationId xmlns:p14="http://schemas.microsoft.com/office/powerpoint/2010/main" val="146112765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8783" y="243281"/>
            <a:ext cx="2359107" cy="369332"/>
          </a:xfrm>
          <a:prstGeom prst="rect">
            <a:avLst/>
          </a:prstGeom>
          <a:noFill/>
        </p:spPr>
        <p:txBody>
          <a:bodyPr wrap="none" rtlCol="0">
            <a:spAutoFit/>
          </a:bodyPr>
          <a:lstStyle/>
          <a:p>
            <a:r>
              <a:rPr lang="nl-NL" dirty="0"/>
              <a:t>Business Model Canvas</a:t>
            </a:r>
          </a:p>
        </p:txBody>
      </p:sp>
      <p:sp>
        <p:nvSpPr>
          <p:cNvPr id="6" name="TextBox 5"/>
          <p:cNvSpPr txBox="1"/>
          <p:nvPr/>
        </p:nvSpPr>
        <p:spPr>
          <a:xfrm>
            <a:off x="4770597" y="243281"/>
            <a:ext cx="4675447" cy="369332"/>
          </a:xfrm>
          <a:prstGeom prst="rect">
            <a:avLst/>
          </a:prstGeom>
          <a:noFill/>
        </p:spPr>
        <p:txBody>
          <a:bodyPr wrap="none" rtlCol="0">
            <a:spAutoFit/>
          </a:bodyPr>
          <a:lstStyle/>
          <a:p>
            <a:r>
              <a:rPr lang="nl-NL" dirty="0"/>
              <a:t>Toelichting onderdelen Business Model Canvas</a:t>
            </a:r>
          </a:p>
        </p:txBody>
      </p:sp>
      <p:sp>
        <p:nvSpPr>
          <p:cNvPr id="7" name="Rectangle 6"/>
          <p:cNvSpPr/>
          <p:nvPr/>
        </p:nvSpPr>
        <p:spPr>
          <a:xfrm>
            <a:off x="318783" y="721453"/>
            <a:ext cx="2359107" cy="419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8" name="Rectangle 7"/>
          <p:cNvSpPr/>
          <p:nvPr/>
        </p:nvSpPr>
        <p:spPr>
          <a:xfrm>
            <a:off x="2675538" y="721453"/>
            <a:ext cx="2263226"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9" name="Rectangle 8"/>
          <p:cNvSpPr/>
          <p:nvPr/>
        </p:nvSpPr>
        <p:spPr>
          <a:xfrm>
            <a:off x="2677890" y="2822294"/>
            <a:ext cx="2263227"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0" name="Rectangle 9"/>
          <p:cNvSpPr/>
          <p:nvPr/>
        </p:nvSpPr>
        <p:spPr>
          <a:xfrm>
            <a:off x="4941117" y="721453"/>
            <a:ext cx="2290193" cy="419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1" name="Rectangle 10"/>
          <p:cNvSpPr/>
          <p:nvPr/>
        </p:nvSpPr>
        <p:spPr>
          <a:xfrm>
            <a:off x="7226603" y="721453"/>
            <a:ext cx="2332140"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2" name="Rectangle 11"/>
          <p:cNvSpPr/>
          <p:nvPr/>
        </p:nvSpPr>
        <p:spPr>
          <a:xfrm>
            <a:off x="7226603" y="2822294"/>
            <a:ext cx="2332140"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3" name="Rectangle 12"/>
          <p:cNvSpPr/>
          <p:nvPr/>
        </p:nvSpPr>
        <p:spPr>
          <a:xfrm>
            <a:off x="9545293" y="721453"/>
            <a:ext cx="2290193" cy="419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4" name="Rectangle 13"/>
          <p:cNvSpPr/>
          <p:nvPr/>
        </p:nvSpPr>
        <p:spPr>
          <a:xfrm>
            <a:off x="318783" y="4915949"/>
            <a:ext cx="5763235" cy="15939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5" name="Rectangle 14"/>
          <p:cNvSpPr/>
          <p:nvPr/>
        </p:nvSpPr>
        <p:spPr>
          <a:xfrm>
            <a:off x="6082019" y="4915949"/>
            <a:ext cx="5753468" cy="15939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7" name="TextBox 16"/>
          <p:cNvSpPr txBox="1"/>
          <p:nvPr/>
        </p:nvSpPr>
        <p:spPr>
          <a:xfrm>
            <a:off x="387698" y="721453"/>
            <a:ext cx="783933" cy="184666"/>
          </a:xfrm>
          <a:prstGeom prst="rect">
            <a:avLst/>
          </a:prstGeom>
          <a:noFill/>
        </p:spPr>
        <p:txBody>
          <a:bodyPr wrap="none" lIns="0" tIns="0" rIns="0" bIns="0" rtlCol="0">
            <a:spAutoFit/>
          </a:bodyPr>
          <a:lstStyle/>
          <a:p>
            <a:r>
              <a:rPr lang="nl-NL" sz="1200" dirty="0"/>
              <a:t>Key partners</a:t>
            </a:r>
          </a:p>
        </p:txBody>
      </p:sp>
      <p:sp>
        <p:nvSpPr>
          <p:cNvPr id="18" name="TextBox 17"/>
          <p:cNvSpPr txBox="1"/>
          <p:nvPr/>
        </p:nvSpPr>
        <p:spPr>
          <a:xfrm>
            <a:off x="2705659" y="760181"/>
            <a:ext cx="812210" cy="184666"/>
          </a:xfrm>
          <a:prstGeom prst="rect">
            <a:avLst/>
          </a:prstGeom>
          <a:noFill/>
        </p:spPr>
        <p:txBody>
          <a:bodyPr wrap="none" lIns="0" tIns="0" rIns="0" bIns="0" rtlCol="0">
            <a:spAutoFit/>
          </a:bodyPr>
          <a:lstStyle/>
          <a:p>
            <a:r>
              <a:rPr lang="en-GB" sz="1200" dirty="0"/>
              <a:t>Key activities</a:t>
            </a:r>
          </a:p>
        </p:txBody>
      </p:sp>
      <p:sp>
        <p:nvSpPr>
          <p:cNvPr id="19" name="TextBox 18"/>
          <p:cNvSpPr txBox="1"/>
          <p:nvPr/>
        </p:nvSpPr>
        <p:spPr>
          <a:xfrm>
            <a:off x="2707502" y="2857429"/>
            <a:ext cx="862416" cy="184666"/>
          </a:xfrm>
          <a:prstGeom prst="rect">
            <a:avLst/>
          </a:prstGeom>
          <a:noFill/>
        </p:spPr>
        <p:txBody>
          <a:bodyPr wrap="none" lIns="0" tIns="0" rIns="0" bIns="0" rtlCol="0">
            <a:spAutoFit/>
          </a:bodyPr>
          <a:lstStyle/>
          <a:p>
            <a:r>
              <a:rPr lang="en-US" sz="1200" dirty="0"/>
              <a:t>Key resources</a:t>
            </a:r>
          </a:p>
        </p:txBody>
      </p:sp>
      <p:sp>
        <p:nvSpPr>
          <p:cNvPr id="20" name="TextBox 19"/>
          <p:cNvSpPr txBox="1"/>
          <p:nvPr/>
        </p:nvSpPr>
        <p:spPr>
          <a:xfrm>
            <a:off x="5019439" y="721453"/>
            <a:ext cx="1159100" cy="184666"/>
          </a:xfrm>
          <a:prstGeom prst="rect">
            <a:avLst/>
          </a:prstGeom>
          <a:noFill/>
        </p:spPr>
        <p:txBody>
          <a:bodyPr wrap="none" lIns="0" tIns="0" rIns="0" bIns="0" rtlCol="0">
            <a:spAutoFit/>
          </a:bodyPr>
          <a:lstStyle/>
          <a:p>
            <a:r>
              <a:rPr lang="en-US" sz="1200" dirty="0"/>
              <a:t>Value propositions</a:t>
            </a:r>
          </a:p>
        </p:txBody>
      </p:sp>
      <p:sp>
        <p:nvSpPr>
          <p:cNvPr id="21" name="TextBox 20"/>
          <p:cNvSpPr txBox="1"/>
          <p:nvPr/>
        </p:nvSpPr>
        <p:spPr>
          <a:xfrm>
            <a:off x="7282066" y="713280"/>
            <a:ext cx="1441677" cy="184666"/>
          </a:xfrm>
          <a:prstGeom prst="rect">
            <a:avLst/>
          </a:prstGeom>
          <a:noFill/>
        </p:spPr>
        <p:txBody>
          <a:bodyPr wrap="none" lIns="0" tIns="0" rIns="0" bIns="0" rtlCol="0">
            <a:spAutoFit/>
          </a:bodyPr>
          <a:lstStyle/>
          <a:p>
            <a:r>
              <a:rPr lang="en-US" sz="1200" dirty="0"/>
              <a:t>Customer relationships</a:t>
            </a:r>
          </a:p>
        </p:txBody>
      </p:sp>
      <p:sp>
        <p:nvSpPr>
          <p:cNvPr id="22" name="TextBox 21"/>
          <p:cNvSpPr txBox="1"/>
          <p:nvPr/>
        </p:nvSpPr>
        <p:spPr>
          <a:xfrm>
            <a:off x="7314932" y="2967226"/>
            <a:ext cx="569067" cy="184666"/>
          </a:xfrm>
          <a:prstGeom prst="rect">
            <a:avLst/>
          </a:prstGeom>
          <a:noFill/>
        </p:spPr>
        <p:txBody>
          <a:bodyPr wrap="none" lIns="0" tIns="0" rIns="0" bIns="0" rtlCol="0">
            <a:spAutoFit/>
          </a:bodyPr>
          <a:lstStyle/>
          <a:p>
            <a:r>
              <a:rPr lang="en-US" sz="1200" dirty="0"/>
              <a:t>Channels</a:t>
            </a:r>
          </a:p>
        </p:txBody>
      </p:sp>
      <p:sp>
        <p:nvSpPr>
          <p:cNvPr id="23" name="TextBox 22"/>
          <p:cNvSpPr txBox="1"/>
          <p:nvPr/>
        </p:nvSpPr>
        <p:spPr>
          <a:xfrm>
            <a:off x="9610806" y="713280"/>
            <a:ext cx="1427186" cy="276999"/>
          </a:xfrm>
          <a:prstGeom prst="rect">
            <a:avLst/>
          </a:prstGeom>
          <a:noFill/>
        </p:spPr>
        <p:txBody>
          <a:bodyPr wrap="none" rtlCol="0">
            <a:spAutoFit/>
          </a:bodyPr>
          <a:lstStyle/>
          <a:p>
            <a:r>
              <a:rPr lang="en-US" sz="1200" dirty="0"/>
              <a:t>Customer segments</a:t>
            </a:r>
          </a:p>
        </p:txBody>
      </p:sp>
      <p:sp>
        <p:nvSpPr>
          <p:cNvPr id="24" name="TextBox 23"/>
          <p:cNvSpPr txBox="1"/>
          <p:nvPr/>
        </p:nvSpPr>
        <p:spPr>
          <a:xfrm>
            <a:off x="385079" y="4947539"/>
            <a:ext cx="877741" cy="184666"/>
          </a:xfrm>
          <a:prstGeom prst="rect">
            <a:avLst/>
          </a:prstGeom>
          <a:noFill/>
        </p:spPr>
        <p:txBody>
          <a:bodyPr wrap="none" lIns="0" tIns="0" rIns="0" bIns="0" rtlCol="0">
            <a:spAutoFit/>
          </a:bodyPr>
          <a:lstStyle/>
          <a:p>
            <a:r>
              <a:rPr lang="en-US" sz="1200" dirty="0"/>
              <a:t>Cost structure</a:t>
            </a:r>
          </a:p>
        </p:txBody>
      </p:sp>
      <p:sp>
        <p:nvSpPr>
          <p:cNvPr id="25" name="TextBox 24"/>
          <p:cNvSpPr txBox="1"/>
          <p:nvPr/>
        </p:nvSpPr>
        <p:spPr>
          <a:xfrm>
            <a:off x="6148314" y="4947539"/>
            <a:ext cx="1070101" cy="184666"/>
          </a:xfrm>
          <a:prstGeom prst="rect">
            <a:avLst/>
          </a:prstGeom>
          <a:noFill/>
        </p:spPr>
        <p:txBody>
          <a:bodyPr wrap="none" lIns="0" tIns="0" rIns="0" bIns="0" rtlCol="0">
            <a:spAutoFit/>
          </a:bodyPr>
          <a:lstStyle/>
          <a:p>
            <a:r>
              <a:rPr lang="en-US" sz="1200" dirty="0"/>
              <a:t>Revenue streams</a:t>
            </a:r>
          </a:p>
        </p:txBody>
      </p:sp>
      <p:sp>
        <p:nvSpPr>
          <p:cNvPr id="26" name="Rectangle 25"/>
          <p:cNvSpPr/>
          <p:nvPr/>
        </p:nvSpPr>
        <p:spPr>
          <a:xfrm rot="21122467">
            <a:off x="1609990" y="533204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Product-kosten?</a:t>
            </a:r>
          </a:p>
        </p:txBody>
      </p:sp>
      <p:sp>
        <p:nvSpPr>
          <p:cNvPr id="29" name="Rectangle 28"/>
          <p:cNvSpPr/>
          <p:nvPr/>
        </p:nvSpPr>
        <p:spPr>
          <a:xfrm rot="360488">
            <a:off x="457805" y="534539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Basiskosten?</a:t>
            </a:r>
          </a:p>
        </p:txBody>
      </p:sp>
      <p:sp>
        <p:nvSpPr>
          <p:cNvPr id="30" name="Rectangle 29"/>
          <p:cNvSpPr/>
          <p:nvPr/>
        </p:nvSpPr>
        <p:spPr>
          <a:xfrm rot="360488">
            <a:off x="2859428" y="5351279"/>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Personeel?</a:t>
            </a:r>
          </a:p>
        </p:txBody>
      </p:sp>
      <p:pic>
        <p:nvPicPr>
          <p:cNvPr id="34" name="Picture 33"/>
          <p:cNvPicPr>
            <a:picLocks noChangeAspect="1"/>
          </p:cNvPicPr>
          <p:nvPr/>
        </p:nvPicPr>
        <p:blipFill>
          <a:blip r:embed="rId2"/>
          <a:stretch>
            <a:fillRect/>
          </a:stretch>
        </p:blipFill>
        <p:spPr>
          <a:xfrm>
            <a:off x="2122612" y="780120"/>
            <a:ext cx="455517" cy="436663"/>
          </a:xfrm>
          <a:prstGeom prst="rect">
            <a:avLst/>
          </a:prstGeom>
        </p:spPr>
      </p:pic>
      <p:sp>
        <p:nvSpPr>
          <p:cNvPr id="35" name="Rectangle 34"/>
          <p:cNvSpPr/>
          <p:nvPr/>
        </p:nvSpPr>
        <p:spPr>
          <a:xfrm rot="21005669">
            <a:off x="852022" y="2296728"/>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Met wie werk</a:t>
            </a:r>
          </a:p>
          <a:p>
            <a:pPr algn="ctr"/>
            <a:r>
              <a:rPr lang="nl-NL" sz="1000" dirty="0">
                <a:solidFill>
                  <a:schemeClr val="tx1"/>
                </a:solidFill>
              </a:rPr>
              <a:t> je samen</a:t>
            </a:r>
          </a:p>
        </p:txBody>
      </p:sp>
      <p:sp>
        <p:nvSpPr>
          <p:cNvPr id="37" name="Rectangle 36"/>
          <p:cNvSpPr/>
          <p:nvPr/>
        </p:nvSpPr>
        <p:spPr>
          <a:xfrm>
            <a:off x="3380546" y="1479742"/>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Wat doe je precies</a:t>
            </a:r>
          </a:p>
        </p:txBody>
      </p:sp>
      <p:sp>
        <p:nvSpPr>
          <p:cNvPr id="38" name="Rectangle 37"/>
          <p:cNvSpPr/>
          <p:nvPr/>
        </p:nvSpPr>
        <p:spPr>
          <a:xfrm rot="20925280">
            <a:off x="2799428" y="3166017"/>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Wat heb je hiervoor nodig</a:t>
            </a:r>
          </a:p>
        </p:txBody>
      </p:sp>
      <p:sp>
        <p:nvSpPr>
          <p:cNvPr id="40" name="Rectangle 39"/>
          <p:cNvSpPr/>
          <p:nvPr/>
        </p:nvSpPr>
        <p:spPr>
          <a:xfrm>
            <a:off x="2869042" y="396290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Statuut?</a:t>
            </a:r>
          </a:p>
        </p:txBody>
      </p:sp>
      <p:sp>
        <p:nvSpPr>
          <p:cNvPr id="41" name="Rectangle 40"/>
          <p:cNvSpPr/>
          <p:nvPr/>
        </p:nvSpPr>
        <p:spPr>
          <a:xfrm>
            <a:off x="3826924" y="3122412"/>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Intellectuele</a:t>
            </a:r>
          </a:p>
          <a:p>
            <a:pPr algn="ctr"/>
            <a:r>
              <a:rPr lang="nl-NL" sz="1000" dirty="0">
                <a:solidFill>
                  <a:schemeClr val="tx1"/>
                </a:solidFill>
              </a:rPr>
              <a:t>bescherming</a:t>
            </a:r>
          </a:p>
          <a:p>
            <a:pPr algn="ctr"/>
            <a:r>
              <a:rPr lang="nl-NL" sz="1000" dirty="0">
                <a:solidFill>
                  <a:schemeClr val="tx1"/>
                </a:solidFill>
              </a:rPr>
              <a:t>van je idee</a:t>
            </a:r>
          </a:p>
        </p:txBody>
      </p:sp>
      <p:sp>
        <p:nvSpPr>
          <p:cNvPr id="43" name="Rectangle 42"/>
          <p:cNvSpPr/>
          <p:nvPr/>
        </p:nvSpPr>
        <p:spPr>
          <a:xfrm rot="360488">
            <a:off x="5497971" y="1192974"/>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Wat heb je te bieden wat anderen niet hebben?</a:t>
            </a:r>
          </a:p>
        </p:txBody>
      </p:sp>
      <p:sp>
        <p:nvSpPr>
          <p:cNvPr id="46" name="Rectangle 45"/>
          <p:cNvSpPr/>
          <p:nvPr/>
        </p:nvSpPr>
        <p:spPr>
          <a:xfrm rot="360488">
            <a:off x="7834331" y="1032207"/>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Hoe hou je contact met je publiek/klanten</a:t>
            </a:r>
          </a:p>
        </p:txBody>
      </p:sp>
      <p:sp>
        <p:nvSpPr>
          <p:cNvPr id="47" name="Rectangle 46"/>
          <p:cNvSpPr/>
          <p:nvPr/>
        </p:nvSpPr>
        <p:spPr>
          <a:xfrm rot="21208899">
            <a:off x="7293692" y="5079300"/>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Lening?</a:t>
            </a:r>
          </a:p>
        </p:txBody>
      </p:sp>
      <p:sp>
        <p:nvSpPr>
          <p:cNvPr id="48" name="Rectangle 47"/>
          <p:cNvSpPr/>
          <p:nvPr/>
        </p:nvSpPr>
        <p:spPr>
          <a:xfrm rot="360488">
            <a:off x="10570470" y="117318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Wie wil jou zien/horen?</a:t>
            </a:r>
          </a:p>
        </p:txBody>
      </p:sp>
      <p:sp>
        <p:nvSpPr>
          <p:cNvPr id="49" name="Rectangle 48"/>
          <p:cNvSpPr/>
          <p:nvPr/>
        </p:nvSpPr>
        <p:spPr>
          <a:xfrm rot="21310168">
            <a:off x="9966114" y="1922388"/>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Wie zijn jouw klanten?</a:t>
            </a:r>
          </a:p>
        </p:txBody>
      </p:sp>
      <p:sp>
        <p:nvSpPr>
          <p:cNvPr id="54" name="Rectangle 53"/>
          <p:cNvSpPr/>
          <p:nvPr/>
        </p:nvSpPr>
        <p:spPr>
          <a:xfrm rot="21449521">
            <a:off x="8094590" y="3249598"/>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Hoe wordt je gezien/</a:t>
            </a:r>
          </a:p>
          <a:p>
            <a:pPr algn="ctr"/>
            <a:r>
              <a:rPr lang="nl-NL" sz="1000" dirty="0">
                <a:solidFill>
                  <a:schemeClr val="tx1"/>
                </a:solidFill>
              </a:rPr>
              <a:t>Gehoord?</a:t>
            </a:r>
          </a:p>
        </p:txBody>
      </p:sp>
      <p:sp>
        <p:nvSpPr>
          <p:cNvPr id="55" name="Rectangle 54"/>
          <p:cNvSpPr/>
          <p:nvPr/>
        </p:nvSpPr>
        <p:spPr>
          <a:xfrm>
            <a:off x="3912673" y="3992694"/>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err="1">
                <a:solidFill>
                  <a:schemeClr val="tx1"/>
                </a:solidFill>
              </a:rPr>
              <a:t>Organisatie-vorm</a:t>
            </a:r>
            <a:r>
              <a:rPr lang="nl-NL" sz="1000" dirty="0">
                <a:solidFill>
                  <a:schemeClr val="tx1"/>
                </a:solidFill>
              </a:rPr>
              <a:t>?</a:t>
            </a:r>
          </a:p>
        </p:txBody>
      </p:sp>
      <p:sp>
        <p:nvSpPr>
          <p:cNvPr id="59" name="Rectangle 58"/>
          <p:cNvSpPr/>
          <p:nvPr/>
        </p:nvSpPr>
        <p:spPr>
          <a:xfrm rot="21449521">
            <a:off x="7461611" y="3905337"/>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Waar kan men jouw creatie kopen</a:t>
            </a:r>
          </a:p>
        </p:txBody>
      </p:sp>
      <p:sp>
        <p:nvSpPr>
          <p:cNvPr id="63" name="Rectangle 62"/>
          <p:cNvSpPr/>
          <p:nvPr/>
        </p:nvSpPr>
        <p:spPr>
          <a:xfrm rot="21208899">
            <a:off x="6628576" y="5521807"/>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Inkomsten?</a:t>
            </a:r>
          </a:p>
        </p:txBody>
      </p:sp>
      <p:sp>
        <p:nvSpPr>
          <p:cNvPr id="57" name="Rectangle 56"/>
          <p:cNvSpPr/>
          <p:nvPr/>
        </p:nvSpPr>
        <p:spPr>
          <a:xfrm rot="378346">
            <a:off x="8155601" y="5596406"/>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Subsidie?</a:t>
            </a:r>
          </a:p>
        </p:txBody>
      </p:sp>
      <p:sp>
        <p:nvSpPr>
          <p:cNvPr id="62" name="Rectangle 61"/>
          <p:cNvSpPr/>
          <p:nvPr/>
        </p:nvSpPr>
        <p:spPr>
          <a:xfrm rot="21208899">
            <a:off x="9217861" y="5291507"/>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Sponsoring?</a:t>
            </a:r>
          </a:p>
        </p:txBody>
      </p:sp>
      <p:sp>
        <p:nvSpPr>
          <p:cNvPr id="64" name="Rectangle 63"/>
          <p:cNvSpPr/>
          <p:nvPr/>
        </p:nvSpPr>
        <p:spPr>
          <a:xfrm rot="859455">
            <a:off x="10281073" y="5521808"/>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Investering?</a:t>
            </a:r>
          </a:p>
        </p:txBody>
      </p:sp>
    </p:spTree>
    <p:extLst>
      <p:ext uri="{BB962C8B-B14F-4D97-AF65-F5344CB8AC3E}">
        <p14:creationId xmlns:p14="http://schemas.microsoft.com/office/powerpoint/2010/main" val="2963991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8783" y="243281"/>
            <a:ext cx="2359107" cy="369332"/>
          </a:xfrm>
          <a:prstGeom prst="rect">
            <a:avLst/>
          </a:prstGeom>
          <a:noFill/>
        </p:spPr>
        <p:txBody>
          <a:bodyPr wrap="none" rtlCol="0">
            <a:spAutoFit/>
          </a:bodyPr>
          <a:lstStyle/>
          <a:p>
            <a:r>
              <a:rPr lang="nl-NL" dirty="0"/>
              <a:t>Business Model Canvas</a:t>
            </a:r>
          </a:p>
        </p:txBody>
      </p:sp>
      <p:sp>
        <p:nvSpPr>
          <p:cNvPr id="7" name="Rectangle 6"/>
          <p:cNvSpPr/>
          <p:nvPr/>
        </p:nvSpPr>
        <p:spPr>
          <a:xfrm>
            <a:off x="318783" y="721453"/>
            <a:ext cx="2359107" cy="419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8" name="Rectangle 7"/>
          <p:cNvSpPr/>
          <p:nvPr/>
        </p:nvSpPr>
        <p:spPr>
          <a:xfrm>
            <a:off x="2675538" y="721453"/>
            <a:ext cx="2263226"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9" name="Rectangle 8"/>
          <p:cNvSpPr/>
          <p:nvPr/>
        </p:nvSpPr>
        <p:spPr>
          <a:xfrm>
            <a:off x="2677890" y="2822294"/>
            <a:ext cx="2263227"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0" name="Rectangle 9"/>
          <p:cNvSpPr/>
          <p:nvPr/>
        </p:nvSpPr>
        <p:spPr>
          <a:xfrm>
            <a:off x="4941117" y="721453"/>
            <a:ext cx="2290193" cy="419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1" name="Rectangle 10"/>
          <p:cNvSpPr/>
          <p:nvPr/>
        </p:nvSpPr>
        <p:spPr>
          <a:xfrm>
            <a:off x="7226603" y="721453"/>
            <a:ext cx="2332140"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2" name="Rectangle 11"/>
          <p:cNvSpPr/>
          <p:nvPr/>
        </p:nvSpPr>
        <p:spPr>
          <a:xfrm>
            <a:off x="7226603" y="2822294"/>
            <a:ext cx="2332140"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3" name="Rectangle 12"/>
          <p:cNvSpPr/>
          <p:nvPr/>
        </p:nvSpPr>
        <p:spPr>
          <a:xfrm>
            <a:off x="9545293" y="721453"/>
            <a:ext cx="2290193" cy="419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4" name="Rectangle 13"/>
          <p:cNvSpPr/>
          <p:nvPr/>
        </p:nvSpPr>
        <p:spPr>
          <a:xfrm>
            <a:off x="318783" y="4915949"/>
            <a:ext cx="5763235" cy="15939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5" name="Rectangle 14"/>
          <p:cNvSpPr/>
          <p:nvPr/>
        </p:nvSpPr>
        <p:spPr>
          <a:xfrm>
            <a:off x="6082019" y="4915949"/>
            <a:ext cx="5753468" cy="15939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7" name="TextBox 16"/>
          <p:cNvSpPr txBox="1"/>
          <p:nvPr/>
        </p:nvSpPr>
        <p:spPr>
          <a:xfrm>
            <a:off x="387698" y="721453"/>
            <a:ext cx="783933" cy="184666"/>
          </a:xfrm>
          <a:prstGeom prst="rect">
            <a:avLst/>
          </a:prstGeom>
          <a:noFill/>
        </p:spPr>
        <p:txBody>
          <a:bodyPr wrap="none" lIns="0" tIns="0" rIns="0" bIns="0" rtlCol="0">
            <a:spAutoFit/>
          </a:bodyPr>
          <a:lstStyle/>
          <a:p>
            <a:r>
              <a:rPr lang="nl-NL" sz="1200" dirty="0"/>
              <a:t>Key partners</a:t>
            </a:r>
          </a:p>
        </p:txBody>
      </p:sp>
      <p:sp>
        <p:nvSpPr>
          <p:cNvPr id="18" name="TextBox 17"/>
          <p:cNvSpPr txBox="1"/>
          <p:nvPr/>
        </p:nvSpPr>
        <p:spPr>
          <a:xfrm>
            <a:off x="2705659" y="760181"/>
            <a:ext cx="812210" cy="184666"/>
          </a:xfrm>
          <a:prstGeom prst="rect">
            <a:avLst/>
          </a:prstGeom>
          <a:noFill/>
        </p:spPr>
        <p:txBody>
          <a:bodyPr wrap="none" lIns="0" tIns="0" rIns="0" bIns="0" rtlCol="0">
            <a:spAutoFit/>
          </a:bodyPr>
          <a:lstStyle/>
          <a:p>
            <a:r>
              <a:rPr lang="en-GB" sz="1200" dirty="0"/>
              <a:t>Key activities</a:t>
            </a:r>
          </a:p>
        </p:txBody>
      </p:sp>
      <p:sp>
        <p:nvSpPr>
          <p:cNvPr id="19" name="TextBox 18"/>
          <p:cNvSpPr txBox="1"/>
          <p:nvPr/>
        </p:nvSpPr>
        <p:spPr>
          <a:xfrm>
            <a:off x="2707502" y="2857429"/>
            <a:ext cx="862416" cy="184666"/>
          </a:xfrm>
          <a:prstGeom prst="rect">
            <a:avLst/>
          </a:prstGeom>
          <a:noFill/>
        </p:spPr>
        <p:txBody>
          <a:bodyPr wrap="none" lIns="0" tIns="0" rIns="0" bIns="0" rtlCol="0">
            <a:spAutoFit/>
          </a:bodyPr>
          <a:lstStyle/>
          <a:p>
            <a:r>
              <a:rPr lang="en-US" sz="1200" dirty="0"/>
              <a:t>Key resources</a:t>
            </a:r>
          </a:p>
        </p:txBody>
      </p:sp>
      <p:sp>
        <p:nvSpPr>
          <p:cNvPr id="20" name="TextBox 19"/>
          <p:cNvSpPr txBox="1"/>
          <p:nvPr/>
        </p:nvSpPr>
        <p:spPr>
          <a:xfrm>
            <a:off x="5019439" y="721453"/>
            <a:ext cx="1159100" cy="184666"/>
          </a:xfrm>
          <a:prstGeom prst="rect">
            <a:avLst/>
          </a:prstGeom>
          <a:noFill/>
        </p:spPr>
        <p:txBody>
          <a:bodyPr wrap="none" lIns="0" tIns="0" rIns="0" bIns="0" rtlCol="0">
            <a:spAutoFit/>
          </a:bodyPr>
          <a:lstStyle/>
          <a:p>
            <a:r>
              <a:rPr lang="en-US" sz="1200" dirty="0"/>
              <a:t>Value propositions</a:t>
            </a:r>
          </a:p>
        </p:txBody>
      </p:sp>
      <p:sp>
        <p:nvSpPr>
          <p:cNvPr id="21" name="TextBox 20"/>
          <p:cNvSpPr txBox="1"/>
          <p:nvPr/>
        </p:nvSpPr>
        <p:spPr>
          <a:xfrm>
            <a:off x="7282066" y="713280"/>
            <a:ext cx="1441677" cy="184666"/>
          </a:xfrm>
          <a:prstGeom prst="rect">
            <a:avLst/>
          </a:prstGeom>
          <a:noFill/>
        </p:spPr>
        <p:txBody>
          <a:bodyPr wrap="none" lIns="0" tIns="0" rIns="0" bIns="0" rtlCol="0">
            <a:spAutoFit/>
          </a:bodyPr>
          <a:lstStyle/>
          <a:p>
            <a:r>
              <a:rPr lang="en-US" sz="1200" dirty="0"/>
              <a:t>Customer relationships</a:t>
            </a:r>
          </a:p>
        </p:txBody>
      </p:sp>
      <p:sp>
        <p:nvSpPr>
          <p:cNvPr id="22" name="TextBox 21"/>
          <p:cNvSpPr txBox="1"/>
          <p:nvPr/>
        </p:nvSpPr>
        <p:spPr>
          <a:xfrm>
            <a:off x="7314932" y="2967226"/>
            <a:ext cx="569067" cy="184666"/>
          </a:xfrm>
          <a:prstGeom prst="rect">
            <a:avLst/>
          </a:prstGeom>
          <a:noFill/>
        </p:spPr>
        <p:txBody>
          <a:bodyPr wrap="none" lIns="0" tIns="0" rIns="0" bIns="0" rtlCol="0">
            <a:spAutoFit/>
          </a:bodyPr>
          <a:lstStyle/>
          <a:p>
            <a:r>
              <a:rPr lang="en-US" sz="1200" dirty="0"/>
              <a:t>Channels</a:t>
            </a:r>
          </a:p>
        </p:txBody>
      </p:sp>
      <p:sp>
        <p:nvSpPr>
          <p:cNvPr id="23" name="TextBox 22"/>
          <p:cNvSpPr txBox="1"/>
          <p:nvPr/>
        </p:nvSpPr>
        <p:spPr>
          <a:xfrm>
            <a:off x="9610806" y="713280"/>
            <a:ext cx="1427186" cy="276999"/>
          </a:xfrm>
          <a:prstGeom prst="rect">
            <a:avLst/>
          </a:prstGeom>
          <a:noFill/>
        </p:spPr>
        <p:txBody>
          <a:bodyPr wrap="none" rtlCol="0">
            <a:spAutoFit/>
          </a:bodyPr>
          <a:lstStyle/>
          <a:p>
            <a:r>
              <a:rPr lang="en-US" sz="1200" dirty="0"/>
              <a:t>Customer segments</a:t>
            </a:r>
          </a:p>
        </p:txBody>
      </p:sp>
      <p:sp>
        <p:nvSpPr>
          <p:cNvPr id="24" name="TextBox 23"/>
          <p:cNvSpPr txBox="1"/>
          <p:nvPr/>
        </p:nvSpPr>
        <p:spPr>
          <a:xfrm>
            <a:off x="385079" y="4947539"/>
            <a:ext cx="877741" cy="184666"/>
          </a:xfrm>
          <a:prstGeom prst="rect">
            <a:avLst/>
          </a:prstGeom>
          <a:noFill/>
        </p:spPr>
        <p:txBody>
          <a:bodyPr wrap="none" lIns="0" tIns="0" rIns="0" bIns="0" rtlCol="0">
            <a:spAutoFit/>
          </a:bodyPr>
          <a:lstStyle/>
          <a:p>
            <a:r>
              <a:rPr lang="en-US" sz="1200" dirty="0"/>
              <a:t>Cost structure</a:t>
            </a:r>
          </a:p>
        </p:txBody>
      </p:sp>
      <p:sp>
        <p:nvSpPr>
          <p:cNvPr id="25" name="TextBox 24"/>
          <p:cNvSpPr txBox="1"/>
          <p:nvPr/>
        </p:nvSpPr>
        <p:spPr>
          <a:xfrm>
            <a:off x="6148314" y="4947539"/>
            <a:ext cx="1070101" cy="184666"/>
          </a:xfrm>
          <a:prstGeom prst="rect">
            <a:avLst/>
          </a:prstGeom>
          <a:noFill/>
        </p:spPr>
        <p:txBody>
          <a:bodyPr wrap="none" lIns="0" tIns="0" rIns="0" bIns="0" rtlCol="0">
            <a:spAutoFit/>
          </a:bodyPr>
          <a:lstStyle/>
          <a:p>
            <a:r>
              <a:rPr lang="en-US" sz="1200" dirty="0"/>
              <a:t>Revenue streams</a:t>
            </a:r>
          </a:p>
        </p:txBody>
      </p:sp>
      <p:sp>
        <p:nvSpPr>
          <p:cNvPr id="26" name="Rectangle 25"/>
          <p:cNvSpPr/>
          <p:nvPr/>
        </p:nvSpPr>
        <p:spPr>
          <a:xfrm rot="21122467">
            <a:off x="1609990" y="533204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Personeel-kosten</a:t>
            </a:r>
          </a:p>
        </p:txBody>
      </p:sp>
      <p:sp>
        <p:nvSpPr>
          <p:cNvPr id="29" name="Rectangle 28"/>
          <p:cNvSpPr/>
          <p:nvPr/>
        </p:nvSpPr>
        <p:spPr>
          <a:xfrm rot="360488">
            <a:off x="457805" y="534539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Ontwikkeling Uber platform</a:t>
            </a:r>
          </a:p>
        </p:txBody>
      </p:sp>
      <p:sp>
        <p:nvSpPr>
          <p:cNvPr id="30" name="Rectangle 29"/>
          <p:cNvSpPr/>
          <p:nvPr/>
        </p:nvSpPr>
        <p:spPr>
          <a:xfrm rot="360488">
            <a:off x="2859428" y="5351279"/>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Sales en Marketing</a:t>
            </a:r>
          </a:p>
        </p:txBody>
      </p:sp>
      <p:pic>
        <p:nvPicPr>
          <p:cNvPr id="34" name="Picture 33"/>
          <p:cNvPicPr>
            <a:picLocks noChangeAspect="1"/>
          </p:cNvPicPr>
          <p:nvPr/>
        </p:nvPicPr>
        <p:blipFill>
          <a:blip r:embed="rId2"/>
          <a:stretch>
            <a:fillRect/>
          </a:stretch>
        </p:blipFill>
        <p:spPr>
          <a:xfrm>
            <a:off x="2122612" y="780120"/>
            <a:ext cx="455517" cy="436663"/>
          </a:xfrm>
          <a:prstGeom prst="rect">
            <a:avLst/>
          </a:prstGeom>
        </p:spPr>
      </p:pic>
      <p:sp>
        <p:nvSpPr>
          <p:cNvPr id="35" name="Rectangle 34"/>
          <p:cNvSpPr/>
          <p:nvPr/>
        </p:nvSpPr>
        <p:spPr>
          <a:xfrm>
            <a:off x="678541" y="1284378"/>
            <a:ext cx="865384" cy="614306"/>
          </a:xfrm>
          <a:prstGeom prst="rect">
            <a:avLst/>
          </a:prstGeom>
          <a:solidFill>
            <a:srgbClr val="FFF697"/>
          </a:solidFill>
          <a:ln w="38100">
            <a:solidFill>
              <a:schemeClr val="accent2"/>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Auto</a:t>
            </a:r>
          </a:p>
          <a:p>
            <a:pPr algn="ctr"/>
            <a:r>
              <a:rPr lang="nl-NL" sz="1000" dirty="0">
                <a:solidFill>
                  <a:schemeClr val="tx1"/>
                </a:solidFill>
              </a:rPr>
              <a:t>eigenaren</a:t>
            </a:r>
          </a:p>
        </p:txBody>
      </p:sp>
      <p:sp>
        <p:nvSpPr>
          <p:cNvPr id="37" name="Rectangle 36"/>
          <p:cNvSpPr/>
          <p:nvPr/>
        </p:nvSpPr>
        <p:spPr>
          <a:xfrm>
            <a:off x="3829411" y="1091326"/>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Platform ontwikkeling</a:t>
            </a:r>
          </a:p>
        </p:txBody>
      </p:sp>
      <p:sp>
        <p:nvSpPr>
          <p:cNvPr id="38" name="Rectangle 37"/>
          <p:cNvSpPr/>
          <p:nvPr/>
        </p:nvSpPr>
        <p:spPr>
          <a:xfrm>
            <a:off x="2799428" y="3166017"/>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Uber platform</a:t>
            </a:r>
          </a:p>
        </p:txBody>
      </p:sp>
      <p:sp>
        <p:nvSpPr>
          <p:cNvPr id="40" name="Rectangle 39"/>
          <p:cNvSpPr/>
          <p:nvPr/>
        </p:nvSpPr>
        <p:spPr>
          <a:xfrm>
            <a:off x="2869042" y="396290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Algoritme voor routebepaling</a:t>
            </a:r>
          </a:p>
        </p:txBody>
      </p:sp>
      <p:sp>
        <p:nvSpPr>
          <p:cNvPr id="41" name="Rectangle 40"/>
          <p:cNvSpPr/>
          <p:nvPr/>
        </p:nvSpPr>
        <p:spPr>
          <a:xfrm>
            <a:off x="3826924" y="3122412"/>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Algoritme voor prijsstelling</a:t>
            </a:r>
          </a:p>
        </p:txBody>
      </p:sp>
      <p:sp>
        <p:nvSpPr>
          <p:cNvPr id="43" name="Rectangle 42"/>
          <p:cNvSpPr/>
          <p:nvPr/>
        </p:nvSpPr>
        <p:spPr>
          <a:xfrm>
            <a:off x="6089841" y="974834"/>
            <a:ext cx="865384" cy="614306"/>
          </a:xfrm>
          <a:prstGeom prst="rect">
            <a:avLst/>
          </a:prstGeom>
          <a:solidFill>
            <a:srgbClr val="FFF697"/>
          </a:solidFill>
          <a:ln w="38100">
            <a:solidFill>
              <a:srgbClr val="FF0000"/>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Taxi on </a:t>
            </a:r>
          </a:p>
          <a:p>
            <a:pPr algn="ctr"/>
            <a:r>
              <a:rPr lang="nl-NL" sz="1000" dirty="0" err="1">
                <a:solidFill>
                  <a:schemeClr val="tx1"/>
                </a:solidFill>
              </a:rPr>
              <a:t>demand</a:t>
            </a:r>
            <a:endParaRPr lang="nl-NL" sz="1000" dirty="0">
              <a:solidFill>
                <a:schemeClr val="tx1"/>
              </a:solidFill>
            </a:endParaRPr>
          </a:p>
        </p:txBody>
      </p:sp>
      <p:sp>
        <p:nvSpPr>
          <p:cNvPr id="44" name="Rectangle 43"/>
          <p:cNvSpPr/>
          <p:nvPr/>
        </p:nvSpPr>
        <p:spPr>
          <a:xfrm>
            <a:off x="5049212" y="968132"/>
            <a:ext cx="865384" cy="614306"/>
          </a:xfrm>
          <a:prstGeom prst="rect">
            <a:avLst/>
          </a:prstGeom>
          <a:solidFill>
            <a:srgbClr val="FFF697"/>
          </a:solidFill>
          <a:ln w="38100">
            <a:solidFill>
              <a:srgbClr val="FF0000"/>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Elektronisch betalen</a:t>
            </a:r>
          </a:p>
        </p:txBody>
      </p:sp>
      <p:sp>
        <p:nvSpPr>
          <p:cNvPr id="45" name="Rectangle 44"/>
          <p:cNvSpPr/>
          <p:nvPr/>
        </p:nvSpPr>
        <p:spPr>
          <a:xfrm>
            <a:off x="5065947" y="1796056"/>
            <a:ext cx="865384" cy="614306"/>
          </a:xfrm>
          <a:prstGeom prst="rect">
            <a:avLst/>
          </a:prstGeom>
          <a:solidFill>
            <a:srgbClr val="FFF697"/>
          </a:solidFill>
          <a:ln w="38100">
            <a:solidFill>
              <a:srgbClr val="FF0000"/>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Eenvoudig oproepen transport</a:t>
            </a:r>
          </a:p>
        </p:txBody>
      </p:sp>
      <p:sp>
        <p:nvSpPr>
          <p:cNvPr id="47" name="Rectangle 46"/>
          <p:cNvSpPr/>
          <p:nvPr/>
        </p:nvSpPr>
        <p:spPr>
          <a:xfrm rot="783725">
            <a:off x="9252272" y="5482922"/>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Premium Uber diensten</a:t>
            </a:r>
          </a:p>
        </p:txBody>
      </p:sp>
      <p:sp>
        <p:nvSpPr>
          <p:cNvPr id="48" name="Rectangle 47"/>
          <p:cNvSpPr/>
          <p:nvPr/>
        </p:nvSpPr>
        <p:spPr>
          <a:xfrm>
            <a:off x="10289093" y="1558607"/>
            <a:ext cx="865384" cy="614306"/>
          </a:xfrm>
          <a:prstGeom prst="rect">
            <a:avLst/>
          </a:prstGeom>
          <a:solidFill>
            <a:srgbClr val="FFF697"/>
          </a:solidFill>
          <a:ln w="38100">
            <a:solidFill>
              <a:srgbClr val="FF0000"/>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Passagiers</a:t>
            </a:r>
          </a:p>
        </p:txBody>
      </p:sp>
      <p:sp>
        <p:nvSpPr>
          <p:cNvPr id="49" name="Rectangle 48"/>
          <p:cNvSpPr/>
          <p:nvPr/>
        </p:nvSpPr>
        <p:spPr>
          <a:xfrm>
            <a:off x="10289093" y="3010065"/>
            <a:ext cx="865384" cy="614306"/>
          </a:xfrm>
          <a:prstGeom prst="rect">
            <a:avLst/>
          </a:prstGeom>
          <a:solidFill>
            <a:srgbClr val="FFF697"/>
          </a:solidFill>
          <a:ln w="38100">
            <a:solidFill>
              <a:schemeClr val="accent2"/>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Chauffeurs</a:t>
            </a:r>
          </a:p>
        </p:txBody>
      </p:sp>
      <p:sp>
        <p:nvSpPr>
          <p:cNvPr id="54" name="Rectangle 53"/>
          <p:cNvSpPr/>
          <p:nvPr/>
        </p:nvSpPr>
        <p:spPr>
          <a:xfrm>
            <a:off x="8382667" y="3214005"/>
            <a:ext cx="865384" cy="614306"/>
          </a:xfrm>
          <a:prstGeom prst="rect">
            <a:avLst/>
          </a:prstGeom>
          <a:solidFill>
            <a:srgbClr val="FFF697"/>
          </a:solidFill>
          <a:ln w="38100">
            <a:solidFill>
              <a:srgbClr val="FF0000"/>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Mobiele app</a:t>
            </a:r>
          </a:p>
        </p:txBody>
      </p:sp>
      <p:sp>
        <p:nvSpPr>
          <p:cNvPr id="56" name="Rectangle 55"/>
          <p:cNvSpPr/>
          <p:nvPr/>
        </p:nvSpPr>
        <p:spPr>
          <a:xfrm>
            <a:off x="7803602" y="1436821"/>
            <a:ext cx="1014263"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Digitaal (grotendeels geautomatiseerd)</a:t>
            </a:r>
          </a:p>
        </p:txBody>
      </p:sp>
      <p:sp>
        <p:nvSpPr>
          <p:cNvPr id="59" name="Rectangle 58"/>
          <p:cNvSpPr/>
          <p:nvPr/>
        </p:nvSpPr>
        <p:spPr>
          <a:xfrm>
            <a:off x="7361624" y="3214005"/>
            <a:ext cx="865384" cy="614306"/>
          </a:xfrm>
          <a:prstGeom prst="rect">
            <a:avLst/>
          </a:prstGeom>
          <a:solidFill>
            <a:srgbClr val="FFF697"/>
          </a:solidFill>
          <a:ln w="38100">
            <a:solidFill>
              <a:srgbClr val="FF0000"/>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err="1">
                <a:solidFill>
                  <a:schemeClr val="tx1"/>
                </a:solidFill>
              </a:rPr>
              <a:t>Social</a:t>
            </a:r>
            <a:r>
              <a:rPr lang="nl-NL" sz="1000" dirty="0">
                <a:solidFill>
                  <a:schemeClr val="tx1"/>
                </a:solidFill>
              </a:rPr>
              <a:t> media </a:t>
            </a:r>
            <a:r>
              <a:rPr lang="nl-NL" sz="1000" dirty="0" err="1">
                <a:solidFill>
                  <a:schemeClr val="tx1"/>
                </a:solidFill>
              </a:rPr>
              <a:t>maketing</a:t>
            </a:r>
            <a:endParaRPr lang="nl-NL" sz="1000" dirty="0">
              <a:solidFill>
                <a:schemeClr val="tx1"/>
              </a:solidFill>
            </a:endParaRPr>
          </a:p>
        </p:txBody>
      </p:sp>
      <p:sp>
        <p:nvSpPr>
          <p:cNvPr id="60" name="Rectangle 59"/>
          <p:cNvSpPr/>
          <p:nvPr/>
        </p:nvSpPr>
        <p:spPr>
          <a:xfrm>
            <a:off x="7370911" y="4018608"/>
            <a:ext cx="865384" cy="614306"/>
          </a:xfrm>
          <a:prstGeom prst="rect">
            <a:avLst/>
          </a:prstGeom>
          <a:solidFill>
            <a:srgbClr val="FFF697"/>
          </a:solidFill>
          <a:ln w="38100">
            <a:solidFill>
              <a:srgbClr val="FF0000"/>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PR</a:t>
            </a:r>
          </a:p>
        </p:txBody>
      </p:sp>
      <p:sp>
        <p:nvSpPr>
          <p:cNvPr id="63" name="Rectangle 62"/>
          <p:cNvSpPr/>
          <p:nvPr/>
        </p:nvSpPr>
        <p:spPr>
          <a:xfrm rot="21208899">
            <a:off x="6918028" y="5482922"/>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Opbrengst</a:t>
            </a:r>
          </a:p>
          <a:p>
            <a:pPr algn="ctr"/>
            <a:r>
              <a:rPr lang="nl-NL" sz="1000" dirty="0">
                <a:solidFill>
                  <a:schemeClr val="tx1"/>
                </a:solidFill>
              </a:rPr>
              <a:t>per rit</a:t>
            </a:r>
          </a:p>
        </p:txBody>
      </p:sp>
      <p:sp>
        <p:nvSpPr>
          <p:cNvPr id="65" name="Rectangle 64"/>
          <p:cNvSpPr/>
          <p:nvPr/>
        </p:nvSpPr>
        <p:spPr>
          <a:xfrm>
            <a:off x="6107571" y="1789177"/>
            <a:ext cx="865384" cy="614306"/>
          </a:xfrm>
          <a:prstGeom prst="rect">
            <a:avLst/>
          </a:prstGeom>
          <a:solidFill>
            <a:srgbClr val="FFF697"/>
          </a:solidFill>
          <a:ln w="38100">
            <a:solidFill>
              <a:srgbClr val="FF0000"/>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Korte</a:t>
            </a:r>
          </a:p>
          <a:p>
            <a:pPr algn="ctr"/>
            <a:r>
              <a:rPr lang="nl-NL" sz="1000" dirty="0">
                <a:solidFill>
                  <a:schemeClr val="tx1"/>
                </a:solidFill>
              </a:rPr>
              <a:t>wachttijd</a:t>
            </a:r>
          </a:p>
        </p:txBody>
      </p:sp>
      <p:sp>
        <p:nvSpPr>
          <p:cNvPr id="57" name="Rectangle 56"/>
          <p:cNvSpPr/>
          <p:nvPr/>
        </p:nvSpPr>
        <p:spPr>
          <a:xfrm rot="582867">
            <a:off x="1072289" y="367160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Lokale autoriteiten</a:t>
            </a:r>
          </a:p>
        </p:txBody>
      </p:sp>
      <p:sp>
        <p:nvSpPr>
          <p:cNvPr id="62" name="Rectangle 61"/>
          <p:cNvSpPr/>
          <p:nvPr/>
        </p:nvSpPr>
        <p:spPr>
          <a:xfrm rot="582867">
            <a:off x="1038507" y="2050672"/>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Betaal-</a:t>
            </a:r>
          </a:p>
          <a:p>
            <a:pPr algn="ctr"/>
            <a:r>
              <a:rPr lang="nl-NL" sz="1000" dirty="0">
                <a:solidFill>
                  <a:schemeClr val="tx1"/>
                </a:solidFill>
              </a:rPr>
              <a:t>diensten</a:t>
            </a:r>
          </a:p>
        </p:txBody>
      </p:sp>
      <p:sp>
        <p:nvSpPr>
          <p:cNvPr id="64" name="Rectangle 63"/>
          <p:cNvSpPr/>
          <p:nvPr/>
        </p:nvSpPr>
        <p:spPr>
          <a:xfrm rot="21281878">
            <a:off x="560191" y="2841178"/>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Data providers digitale kaarten</a:t>
            </a:r>
          </a:p>
        </p:txBody>
      </p:sp>
      <p:sp>
        <p:nvSpPr>
          <p:cNvPr id="67" name="Rectangle 66"/>
          <p:cNvSpPr/>
          <p:nvPr/>
        </p:nvSpPr>
        <p:spPr>
          <a:xfrm>
            <a:off x="2767356" y="1091326"/>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Marketing voor balans </a:t>
            </a:r>
            <a:r>
              <a:rPr lang="nl-NL" sz="1000" dirty="0" err="1">
                <a:solidFill>
                  <a:schemeClr val="tx1"/>
                </a:solidFill>
              </a:rPr>
              <a:t>supply</a:t>
            </a:r>
            <a:r>
              <a:rPr lang="nl-NL" sz="1000" dirty="0">
                <a:solidFill>
                  <a:schemeClr val="tx1"/>
                </a:solidFill>
              </a:rPr>
              <a:t> </a:t>
            </a:r>
          </a:p>
          <a:p>
            <a:pPr algn="ctr"/>
            <a:r>
              <a:rPr lang="nl-NL" sz="1000" dirty="0">
                <a:solidFill>
                  <a:schemeClr val="tx1"/>
                </a:solidFill>
              </a:rPr>
              <a:t>- </a:t>
            </a:r>
            <a:r>
              <a:rPr lang="nl-NL" sz="1000" dirty="0" err="1">
                <a:solidFill>
                  <a:schemeClr val="tx1"/>
                </a:solidFill>
              </a:rPr>
              <a:t>demand</a:t>
            </a:r>
            <a:endParaRPr lang="nl-NL" sz="1000" dirty="0">
              <a:solidFill>
                <a:schemeClr val="tx1"/>
              </a:solidFill>
            </a:endParaRPr>
          </a:p>
        </p:txBody>
      </p:sp>
      <p:sp>
        <p:nvSpPr>
          <p:cNvPr id="68" name="Rectangle 67"/>
          <p:cNvSpPr/>
          <p:nvPr/>
        </p:nvSpPr>
        <p:spPr>
          <a:xfrm>
            <a:off x="3243839" y="1937803"/>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Werving chauffeurs</a:t>
            </a:r>
          </a:p>
        </p:txBody>
      </p:sp>
      <p:sp>
        <p:nvSpPr>
          <p:cNvPr id="69" name="Rectangle 68"/>
          <p:cNvSpPr/>
          <p:nvPr/>
        </p:nvSpPr>
        <p:spPr>
          <a:xfrm rot="360488">
            <a:off x="4043607" y="5128635"/>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Betaling ritten aan chauffeurs</a:t>
            </a:r>
          </a:p>
        </p:txBody>
      </p:sp>
      <p:sp>
        <p:nvSpPr>
          <p:cNvPr id="71" name="Rectangle 70"/>
          <p:cNvSpPr/>
          <p:nvPr/>
        </p:nvSpPr>
        <p:spPr>
          <a:xfrm>
            <a:off x="6089841" y="3166017"/>
            <a:ext cx="865384" cy="614306"/>
          </a:xfrm>
          <a:prstGeom prst="rect">
            <a:avLst/>
          </a:prstGeom>
          <a:solidFill>
            <a:srgbClr val="FFF697"/>
          </a:solidFill>
          <a:ln w="38100">
            <a:solidFill>
              <a:schemeClr val="accent2"/>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Flexibele werktijden</a:t>
            </a:r>
          </a:p>
        </p:txBody>
      </p:sp>
      <p:sp>
        <p:nvSpPr>
          <p:cNvPr id="72" name="Rectangle 71"/>
          <p:cNvSpPr/>
          <p:nvPr/>
        </p:nvSpPr>
        <p:spPr>
          <a:xfrm>
            <a:off x="5071431" y="3178582"/>
            <a:ext cx="865384" cy="614306"/>
          </a:xfrm>
          <a:prstGeom prst="rect">
            <a:avLst/>
          </a:prstGeom>
          <a:solidFill>
            <a:srgbClr val="FFF697"/>
          </a:solidFill>
          <a:ln w="38100">
            <a:solidFill>
              <a:schemeClr val="accent2"/>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Eenvoudig bijverdienen</a:t>
            </a:r>
          </a:p>
        </p:txBody>
      </p:sp>
      <p:sp>
        <p:nvSpPr>
          <p:cNvPr id="74" name="Rectangle 73"/>
          <p:cNvSpPr/>
          <p:nvPr/>
        </p:nvSpPr>
        <p:spPr>
          <a:xfrm>
            <a:off x="8014240" y="5372303"/>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Variabele prijs </a:t>
            </a:r>
            <a:r>
              <a:rPr lang="nl-NL" sz="1000" dirty="0" err="1">
                <a:solidFill>
                  <a:schemeClr val="tx1"/>
                </a:solidFill>
              </a:rPr>
              <a:t>obv</a:t>
            </a:r>
            <a:r>
              <a:rPr lang="nl-NL" sz="1000" dirty="0">
                <a:solidFill>
                  <a:schemeClr val="tx1"/>
                </a:solidFill>
              </a:rPr>
              <a:t> vraag en aanbod</a:t>
            </a:r>
          </a:p>
        </p:txBody>
      </p:sp>
      <p:sp>
        <p:nvSpPr>
          <p:cNvPr id="55" name="Rectangle 54"/>
          <p:cNvSpPr/>
          <p:nvPr/>
        </p:nvSpPr>
        <p:spPr>
          <a:xfrm>
            <a:off x="5587220" y="4034700"/>
            <a:ext cx="865384" cy="614306"/>
          </a:xfrm>
          <a:prstGeom prst="rect">
            <a:avLst/>
          </a:prstGeom>
          <a:solidFill>
            <a:srgbClr val="FFF697"/>
          </a:solidFill>
          <a:ln w="38100">
            <a:solidFill>
              <a:schemeClr val="accent2"/>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Passagiers on </a:t>
            </a:r>
            <a:r>
              <a:rPr lang="nl-NL" sz="1000" dirty="0" err="1">
                <a:solidFill>
                  <a:schemeClr val="tx1"/>
                </a:solidFill>
              </a:rPr>
              <a:t>demand</a:t>
            </a:r>
            <a:endParaRPr lang="nl-NL" sz="1000" dirty="0">
              <a:solidFill>
                <a:schemeClr val="tx1"/>
              </a:solidFill>
            </a:endParaRPr>
          </a:p>
        </p:txBody>
      </p:sp>
      <p:sp>
        <p:nvSpPr>
          <p:cNvPr id="58" name="Rectangle 57"/>
          <p:cNvSpPr/>
          <p:nvPr/>
        </p:nvSpPr>
        <p:spPr>
          <a:xfrm>
            <a:off x="8214461" y="114684"/>
            <a:ext cx="243739" cy="154008"/>
          </a:xfrm>
          <a:prstGeom prst="rect">
            <a:avLst/>
          </a:prstGeom>
          <a:solidFill>
            <a:srgbClr val="FFF697"/>
          </a:solidFill>
          <a:ln w="38100">
            <a:solidFill>
              <a:srgbClr val="FF0000"/>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endParaRPr lang="nl-NL" sz="1000" dirty="0">
              <a:solidFill>
                <a:schemeClr val="tx1"/>
              </a:solidFill>
            </a:endParaRPr>
          </a:p>
        </p:txBody>
      </p:sp>
      <p:sp>
        <p:nvSpPr>
          <p:cNvPr id="61" name="Rectangle 60"/>
          <p:cNvSpPr/>
          <p:nvPr/>
        </p:nvSpPr>
        <p:spPr>
          <a:xfrm>
            <a:off x="8214461" y="411197"/>
            <a:ext cx="243740" cy="140530"/>
          </a:xfrm>
          <a:prstGeom prst="rect">
            <a:avLst/>
          </a:prstGeom>
          <a:solidFill>
            <a:srgbClr val="FFF697"/>
          </a:solidFill>
          <a:ln w="38100">
            <a:solidFill>
              <a:schemeClr val="accent2"/>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endParaRPr lang="nl-NL" sz="1000" dirty="0">
              <a:solidFill>
                <a:schemeClr val="tx1"/>
              </a:solidFill>
            </a:endParaRPr>
          </a:p>
        </p:txBody>
      </p:sp>
      <p:sp>
        <p:nvSpPr>
          <p:cNvPr id="2" name="TextBox 1"/>
          <p:cNvSpPr txBox="1"/>
          <p:nvPr/>
        </p:nvSpPr>
        <p:spPr>
          <a:xfrm>
            <a:off x="8592455" y="114684"/>
            <a:ext cx="551433" cy="153888"/>
          </a:xfrm>
          <a:prstGeom prst="rect">
            <a:avLst/>
          </a:prstGeom>
          <a:noFill/>
        </p:spPr>
        <p:txBody>
          <a:bodyPr wrap="none" lIns="0" tIns="0" rIns="0" bIns="0" rtlCol="0">
            <a:spAutoFit/>
          </a:bodyPr>
          <a:lstStyle/>
          <a:p>
            <a:r>
              <a:rPr lang="nl-NL" sz="1000" dirty="0">
                <a:gradFill>
                  <a:gsLst>
                    <a:gs pos="0">
                      <a:schemeClr val="tx1"/>
                    </a:gs>
                    <a:gs pos="86000">
                      <a:schemeClr val="tx1"/>
                    </a:gs>
                  </a:gsLst>
                  <a:lin ang="5400000" scaled="0"/>
                </a:gradFill>
              </a:rPr>
              <a:t>Passagiers</a:t>
            </a:r>
          </a:p>
        </p:txBody>
      </p:sp>
      <p:sp>
        <p:nvSpPr>
          <p:cNvPr id="70" name="TextBox 69"/>
          <p:cNvSpPr txBox="1"/>
          <p:nvPr/>
        </p:nvSpPr>
        <p:spPr>
          <a:xfrm>
            <a:off x="8592455" y="398069"/>
            <a:ext cx="577081" cy="153888"/>
          </a:xfrm>
          <a:prstGeom prst="rect">
            <a:avLst/>
          </a:prstGeom>
          <a:noFill/>
        </p:spPr>
        <p:txBody>
          <a:bodyPr wrap="none" lIns="0" tIns="0" rIns="0" bIns="0" rtlCol="0">
            <a:spAutoFit/>
          </a:bodyPr>
          <a:lstStyle/>
          <a:p>
            <a:r>
              <a:rPr lang="nl-NL" sz="1000" dirty="0">
                <a:gradFill>
                  <a:gsLst>
                    <a:gs pos="0">
                      <a:schemeClr val="tx1"/>
                    </a:gs>
                    <a:gs pos="86000">
                      <a:schemeClr val="tx1"/>
                    </a:gs>
                  </a:gsLst>
                  <a:lin ang="5400000" scaled="0"/>
                </a:gradFill>
              </a:rPr>
              <a:t>Chauffeurs</a:t>
            </a:r>
          </a:p>
        </p:txBody>
      </p:sp>
      <p:pic>
        <p:nvPicPr>
          <p:cNvPr id="73" name="Picture 2" descr="Afbeeldingsresultaat voor logo ub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2482" y="218848"/>
            <a:ext cx="1681101" cy="35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266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8783" y="243281"/>
            <a:ext cx="2359107" cy="369332"/>
          </a:xfrm>
          <a:prstGeom prst="rect">
            <a:avLst/>
          </a:prstGeom>
          <a:noFill/>
        </p:spPr>
        <p:txBody>
          <a:bodyPr wrap="none" rtlCol="0">
            <a:spAutoFit/>
          </a:bodyPr>
          <a:lstStyle/>
          <a:p>
            <a:r>
              <a:rPr lang="nl-NL" dirty="0"/>
              <a:t>Business Model Canvas</a:t>
            </a:r>
          </a:p>
        </p:txBody>
      </p:sp>
      <p:sp>
        <p:nvSpPr>
          <p:cNvPr id="7" name="Rectangle 6"/>
          <p:cNvSpPr/>
          <p:nvPr/>
        </p:nvSpPr>
        <p:spPr>
          <a:xfrm>
            <a:off x="318783" y="721453"/>
            <a:ext cx="2359107" cy="419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8" name="Rectangle 7"/>
          <p:cNvSpPr/>
          <p:nvPr/>
        </p:nvSpPr>
        <p:spPr>
          <a:xfrm>
            <a:off x="2675538" y="721453"/>
            <a:ext cx="2263226"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9" name="Rectangle 8"/>
          <p:cNvSpPr/>
          <p:nvPr/>
        </p:nvSpPr>
        <p:spPr>
          <a:xfrm>
            <a:off x="2677890" y="2822294"/>
            <a:ext cx="2263227"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0" name="Rectangle 9"/>
          <p:cNvSpPr/>
          <p:nvPr/>
        </p:nvSpPr>
        <p:spPr>
          <a:xfrm>
            <a:off x="4941117" y="721453"/>
            <a:ext cx="2290193" cy="419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1" name="Rectangle 10"/>
          <p:cNvSpPr/>
          <p:nvPr/>
        </p:nvSpPr>
        <p:spPr>
          <a:xfrm>
            <a:off x="7226603" y="721453"/>
            <a:ext cx="2332140"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2" name="Rectangle 11"/>
          <p:cNvSpPr/>
          <p:nvPr/>
        </p:nvSpPr>
        <p:spPr>
          <a:xfrm>
            <a:off x="7226603" y="2822294"/>
            <a:ext cx="2332140"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3" name="Rectangle 12"/>
          <p:cNvSpPr/>
          <p:nvPr/>
        </p:nvSpPr>
        <p:spPr>
          <a:xfrm>
            <a:off x="9545293" y="721453"/>
            <a:ext cx="2290193" cy="419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4" name="Rectangle 13"/>
          <p:cNvSpPr/>
          <p:nvPr/>
        </p:nvSpPr>
        <p:spPr>
          <a:xfrm>
            <a:off x="318783" y="4915949"/>
            <a:ext cx="5763235" cy="15939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5" name="Rectangle 14"/>
          <p:cNvSpPr/>
          <p:nvPr/>
        </p:nvSpPr>
        <p:spPr>
          <a:xfrm>
            <a:off x="6082019" y="4915949"/>
            <a:ext cx="5753468" cy="15939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7" name="TextBox 16"/>
          <p:cNvSpPr txBox="1"/>
          <p:nvPr/>
        </p:nvSpPr>
        <p:spPr>
          <a:xfrm>
            <a:off x="387698" y="721453"/>
            <a:ext cx="783933" cy="184666"/>
          </a:xfrm>
          <a:prstGeom prst="rect">
            <a:avLst/>
          </a:prstGeom>
          <a:noFill/>
        </p:spPr>
        <p:txBody>
          <a:bodyPr wrap="none" lIns="0" tIns="0" rIns="0" bIns="0" rtlCol="0">
            <a:spAutoFit/>
          </a:bodyPr>
          <a:lstStyle/>
          <a:p>
            <a:r>
              <a:rPr lang="nl-NL" sz="1200" dirty="0"/>
              <a:t>Key partners</a:t>
            </a:r>
          </a:p>
        </p:txBody>
      </p:sp>
      <p:sp>
        <p:nvSpPr>
          <p:cNvPr id="18" name="TextBox 17"/>
          <p:cNvSpPr txBox="1"/>
          <p:nvPr/>
        </p:nvSpPr>
        <p:spPr>
          <a:xfrm>
            <a:off x="2705659" y="760181"/>
            <a:ext cx="812210" cy="184666"/>
          </a:xfrm>
          <a:prstGeom prst="rect">
            <a:avLst/>
          </a:prstGeom>
          <a:noFill/>
        </p:spPr>
        <p:txBody>
          <a:bodyPr wrap="none" lIns="0" tIns="0" rIns="0" bIns="0" rtlCol="0">
            <a:spAutoFit/>
          </a:bodyPr>
          <a:lstStyle/>
          <a:p>
            <a:r>
              <a:rPr lang="en-GB" sz="1200" dirty="0"/>
              <a:t>Key activities</a:t>
            </a:r>
          </a:p>
        </p:txBody>
      </p:sp>
      <p:sp>
        <p:nvSpPr>
          <p:cNvPr id="19" name="TextBox 18"/>
          <p:cNvSpPr txBox="1"/>
          <p:nvPr/>
        </p:nvSpPr>
        <p:spPr>
          <a:xfrm>
            <a:off x="2707502" y="2857429"/>
            <a:ext cx="862416" cy="184666"/>
          </a:xfrm>
          <a:prstGeom prst="rect">
            <a:avLst/>
          </a:prstGeom>
          <a:noFill/>
        </p:spPr>
        <p:txBody>
          <a:bodyPr wrap="none" lIns="0" tIns="0" rIns="0" bIns="0" rtlCol="0">
            <a:spAutoFit/>
          </a:bodyPr>
          <a:lstStyle/>
          <a:p>
            <a:r>
              <a:rPr lang="en-US" sz="1200" dirty="0"/>
              <a:t>Key resources</a:t>
            </a:r>
          </a:p>
        </p:txBody>
      </p:sp>
      <p:sp>
        <p:nvSpPr>
          <p:cNvPr id="20" name="TextBox 19"/>
          <p:cNvSpPr txBox="1"/>
          <p:nvPr/>
        </p:nvSpPr>
        <p:spPr>
          <a:xfrm>
            <a:off x="5019439" y="721453"/>
            <a:ext cx="1159100" cy="184666"/>
          </a:xfrm>
          <a:prstGeom prst="rect">
            <a:avLst/>
          </a:prstGeom>
          <a:noFill/>
        </p:spPr>
        <p:txBody>
          <a:bodyPr wrap="none" lIns="0" tIns="0" rIns="0" bIns="0" rtlCol="0">
            <a:spAutoFit/>
          </a:bodyPr>
          <a:lstStyle/>
          <a:p>
            <a:r>
              <a:rPr lang="en-US" sz="1200" dirty="0"/>
              <a:t>Value propositions</a:t>
            </a:r>
          </a:p>
        </p:txBody>
      </p:sp>
      <p:sp>
        <p:nvSpPr>
          <p:cNvPr id="21" name="TextBox 20"/>
          <p:cNvSpPr txBox="1"/>
          <p:nvPr/>
        </p:nvSpPr>
        <p:spPr>
          <a:xfrm>
            <a:off x="7282066" y="713280"/>
            <a:ext cx="1441677" cy="184666"/>
          </a:xfrm>
          <a:prstGeom prst="rect">
            <a:avLst/>
          </a:prstGeom>
          <a:noFill/>
        </p:spPr>
        <p:txBody>
          <a:bodyPr wrap="none" lIns="0" tIns="0" rIns="0" bIns="0" rtlCol="0">
            <a:spAutoFit/>
          </a:bodyPr>
          <a:lstStyle/>
          <a:p>
            <a:r>
              <a:rPr lang="en-US" sz="1200" dirty="0"/>
              <a:t>Customer relationships</a:t>
            </a:r>
          </a:p>
        </p:txBody>
      </p:sp>
      <p:sp>
        <p:nvSpPr>
          <p:cNvPr id="22" name="TextBox 21"/>
          <p:cNvSpPr txBox="1"/>
          <p:nvPr/>
        </p:nvSpPr>
        <p:spPr>
          <a:xfrm>
            <a:off x="7314932" y="2967226"/>
            <a:ext cx="569067" cy="184666"/>
          </a:xfrm>
          <a:prstGeom prst="rect">
            <a:avLst/>
          </a:prstGeom>
          <a:noFill/>
        </p:spPr>
        <p:txBody>
          <a:bodyPr wrap="none" lIns="0" tIns="0" rIns="0" bIns="0" rtlCol="0">
            <a:spAutoFit/>
          </a:bodyPr>
          <a:lstStyle/>
          <a:p>
            <a:r>
              <a:rPr lang="en-US" sz="1200" dirty="0"/>
              <a:t>Channels</a:t>
            </a:r>
          </a:p>
        </p:txBody>
      </p:sp>
      <p:sp>
        <p:nvSpPr>
          <p:cNvPr id="23" name="TextBox 22"/>
          <p:cNvSpPr txBox="1"/>
          <p:nvPr/>
        </p:nvSpPr>
        <p:spPr>
          <a:xfrm>
            <a:off x="9610806" y="713280"/>
            <a:ext cx="1427186" cy="276999"/>
          </a:xfrm>
          <a:prstGeom prst="rect">
            <a:avLst/>
          </a:prstGeom>
          <a:noFill/>
        </p:spPr>
        <p:txBody>
          <a:bodyPr wrap="none" rtlCol="0">
            <a:spAutoFit/>
          </a:bodyPr>
          <a:lstStyle/>
          <a:p>
            <a:r>
              <a:rPr lang="en-US" sz="1200" dirty="0"/>
              <a:t>Customer segments</a:t>
            </a:r>
          </a:p>
        </p:txBody>
      </p:sp>
      <p:sp>
        <p:nvSpPr>
          <p:cNvPr id="24" name="TextBox 23"/>
          <p:cNvSpPr txBox="1"/>
          <p:nvPr/>
        </p:nvSpPr>
        <p:spPr>
          <a:xfrm>
            <a:off x="385079" y="4947539"/>
            <a:ext cx="877741" cy="184666"/>
          </a:xfrm>
          <a:prstGeom prst="rect">
            <a:avLst/>
          </a:prstGeom>
          <a:noFill/>
        </p:spPr>
        <p:txBody>
          <a:bodyPr wrap="none" lIns="0" tIns="0" rIns="0" bIns="0" rtlCol="0">
            <a:spAutoFit/>
          </a:bodyPr>
          <a:lstStyle/>
          <a:p>
            <a:r>
              <a:rPr lang="en-US" sz="1200" dirty="0"/>
              <a:t>Cost structure</a:t>
            </a:r>
          </a:p>
        </p:txBody>
      </p:sp>
      <p:sp>
        <p:nvSpPr>
          <p:cNvPr id="25" name="TextBox 24"/>
          <p:cNvSpPr txBox="1"/>
          <p:nvPr/>
        </p:nvSpPr>
        <p:spPr>
          <a:xfrm>
            <a:off x="6148314" y="4947539"/>
            <a:ext cx="1070101" cy="184666"/>
          </a:xfrm>
          <a:prstGeom prst="rect">
            <a:avLst/>
          </a:prstGeom>
          <a:noFill/>
        </p:spPr>
        <p:txBody>
          <a:bodyPr wrap="none" lIns="0" tIns="0" rIns="0" bIns="0" rtlCol="0">
            <a:spAutoFit/>
          </a:bodyPr>
          <a:lstStyle/>
          <a:p>
            <a:r>
              <a:rPr lang="en-US" sz="1200" dirty="0"/>
              <a:t>Revenue streams</a:t>
            </a:r>
          </a:p>
        </p:txBody>
      </p:sp>
      <p:pic>
        <p:nvPicPr>
          <p:cNvPr id="34" name="Picture 33"/>
          <p:cNvPicPr>
            <a:picLocks noChangeAspect="1"/>
          </p:cNvPicPr>
          <p:nvPr/>
        </p:nvPicPr>
        <p:blipFill>
          <a:blip r:embed="rId2"/>
          <a:stretch>
            <a:fillRect/>
          </a:stretch>
        </p:blipFill>
        <p:spPr>
          <a:xfrm>
            <a:off x="2122612" y="780120"/>
            <a:ext cx="455517" cy="436663"/>
          </a:xfrm>
          <a:prstGeom prst="rect">
            <a:avLst/>
          </a:prstGeom>
        </p:spPr>
      </p:pic>
      <p:pic>
        <p:nvPicPr>
          <p:cNvPr id="52" name="Picture 30" descr="Afbeeldingsresultaat voor logo air bn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6033" y="166566"/>
            <a:ext cx="830904" cy="555826"/>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p:cNvSpPr/>
          <p:nvPr/>
        </p:nvSpPr>
        <p:spPr>
          <a:xfrm>
            <a:off x="955072" y="1081268"/>
            <a:ext cx="865384" cy="614306"/>
          </a:xfrm>
          <a:prstGeom prst="rect">
            <a:avLst/>
          </a:prstGeom>
          <a:solidFill>
            <a:srgbClr val="FFF697"/>
          </a:solidFill>
          <a:ln w="38100">
            <a:solidFill>
              <a:schemeClr val="accent2"/>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Verhuurders</a:t>
            </a:r>
          </a:p>
        </p:txBody>
      </p:sp>
      <p:sp>
        <p:nvSpPr>
          <p:cNvPr id="58" name="Rectangle 57"/>
          <p:cNvSpPr/>
          <p:nvPr/>
        </p:nvSpPr>
        <p:spPr>
          <a:xfrm>
            <a:off x="955072" y="1858753"/>
            <a:ext cx="865384" cy="614306"/>
          </a:xfrm>
          <a:prstGeom prst="rect">
            <a:avLst/>
          </a:prstGeom>
          <a:solidFill>
            <a:srgbClr val="FFF697"/>
          </a:solidFill>
          <a:ln w="38100">
            <a:solidFill>
              <a:srgbClr val="FF0000"/>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Huurders</a:t>
            </a:r>
          </a:p>
        </p:txBody>
      </p:sp>
      <p:sp>
        <p:nvSpPr>
          <p:cNvPr id="61" name="Rectangle 60"/>
          <p:cNvSpPr/>
          <p:nvPr/>
        </p:nvSpPr>
        <p:spPr>
          <a:xfrm>
            <a:off x="959490" y="2628794"/>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Fotografen</a:t>
            </a:r>
          </a:p>
          <a:p>
            <a:pPr algn="ctr"/>
            <a:r>
              <a:rPr lang="nl-NL" sz="1000" dirty="0">
                <a:solidFill>
                  <a:schemeClr val="tx1"/>
                </a:solidFill>
              </a:rPr>
              <a:t>(freelance)</a:t>
            </a:r>
          </a:p>
        </p:txBody>
      </p:sp>
      <p:sp>
        <p:nvSpPr>
          <p:cNvPr id="66" name="Rectangle 65"/>
          <p:cNvSpPr/>
          <p:nvPr/>
        </p:nvSpPr>
        <p:spPr>
          <a:xfrm>
            <a:off x="955072" y="3398835"/>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Investeerders</a:t>
            </a:r>
          </a:p>
        </p:txBody>
      </p:sp>
      <p:sp>
        <p:nvSpPr>
          <p:cNvPr id="70" name="Rectangle 69"/>
          <p:cNvSpPr/>
          <p:nvPr/>
        </p:nvSpPr>
        <p:spPr>
          <a:xfrm>
            <a:off x="963416" y="4145908"/>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Betaal-</a:t>
            </a:r>
          </a:p>
          <a:p>
            <a:pPr algn="ctr"/>
            <a:r>
              <a:rPr lang="nl-NL" sz="1000" dirty="0">
                <a:solidFill>
                  <a:schemeClr val="tx1"/>
                </a:solidFill>
              </a:rPr>
              <a:t>diensten</a:t>
            </a:r>
          </a:p>
        </p:txBody>
      </p:sp>
      <p:sp>
        <p:nvSpPr>
          <p:cNvPr id="73" name="Rectangle 72"/>
          <p:cNvSpPr/>
          <p:nvPr/>
        </p:nvSpPr>
        <p:spPr>
          <a:xfrm>
            <a:off x="3293262" y="1108990"/>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Product ontwikkeling / management</a:t>
            </a:r>
          </a:p>
        </p:txBody>
      </p:sp>
      <p:sp>
        <p:nvSpPr>
          <p:cNvPr id="76" name="Rectangle 75"/>
          <p:cNvSpPr/>
          <p:nvPr/>
        </p:nvSpPr>
        <p:spPr>
          <a:xfrm>
            <a:off x="3879157" y="198475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Ontwikkeling/</a:t>
            </a:r>
          </a:p>
          <a:p>
            <a:pPr algn="ctr"/>
            <a:r>
              <a:rPr lang="nl-NL" sz="1000" dirty="0">
                <a:solidFill>
                  <a:schemeClr val="tx1"/>
                </a:solidFill>
              </a:rPr>
              <a:t>onderhoud verhuurder netwerk</a:t>
            </a:r>
          </a:p>
        </p:txBody>
      </p:sp>
      <p:sp>
        <p:nvSpPr>
          <p:cNvPr id="77" name="Rectangle 76"/>
          <p:cNvSpPr/>
          <p:nvPr/>
        </p:nvSpPr>
        <p:spPr>
          <a:xfrm>
            <a:off x="2819550" y="198475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Ontwikkeling/ onderhoud huurder netwerk</a:t>
            </a:r>
          </a:p>
        </p:txBody>
      </p:sp>
      <p:sp>
        <p:nvSpPr>
          <p:cNvPr id="78" name="Rectangle 77"/>
          <p:cNvSpPr/>
          <p:nvPr/>
        </p:nvSpPr>
        <p:spPr>
          <a:xfrm>
            <a:off x="2806033" y="3359219"/>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err="1">
                <a:solidFill>
                  <a:schemeClr val="tx1"/>
                </a:solidFill>
              </a:rPr>
              <a:t>Locale</a:t>
            </a:r>
            <a:r>
              <a:rPr lang="nl-NL" sz="1000" dirty="0">
                <a:solidFill>
                  <a:schemeClr val="tx1"/>
                </a:solidFill>
              </a:rPr>
              <a:t> verhuurders</a:t>
            </a:r>
          </a:p>
        </p:txBody>
      </p:sp>
      <p:sp>
        <p:nvSpPr>
          <p:cNvPr id="79" name="Rectangle 78"/>
          <p:cNvSpPr/>
          <p:nvPr/>
        </p:nvSpPr>
        <p:spPr>
          <a:xfrm>
            <a:off x="3857129" y="3359219"/>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err="1">
                <a:solidFill>
                  <a:schemeClr val="tx1"/>
                </a:solidFill>
              </a:rPr>
              <a:t>Airbnb</a:t>
            </a:r>
            <a:endParaRPr lang="nl-NL" sz="1000" dirty="0">
              <a:solidFill>
                <a:schemeClr val="tx1"/>
              </a:solidFill>
            </a:endParaRPr>
          </a:p>
          <a:p>
            <a:pPr algn="ctr"/>
            <a:r>
              <a:rPr lang="nl-NL" sz="1000" dirty="0">
                <a:solidFill>
                  <a:schemeClr val="tx1"/>
                </a:solidFill>
              </a:rPr>
              <a:t>platform</a:t>
            </a:r>
          </a:p>
        </p:txBody>
      </p:sp>
      <p:sp>
        <p:nvSpPr>
          <p:cNvPr id="80" name="Rectangle 79"/>
          <p:cNvSpPr/>
          <p:nvPr/>
        </p:nvSpPr>
        <p:spPr>
          <a:xfrm>
            <a:off x="457805" y="534539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Ontwikkeling </a:t>
            </a:r>
            <a:r>
              <a:rPr lang="nl-NL" sz="1000" dirty="0" err="1">
                <a:solidFill>
                  <a:schemeClr val="tx1"/>
                </a:solidFill>
              </a:rPr>
              <a:t>Airbnb</a:t>
            </a:r>
            <a:r>
              <a:rPr lang="nl-NL" sz="1000" dirty="0">
                <a:solidFill>
                  <a:schemeClr val="tx1"/>
                </a:solidFill>
              </a:rPr>
              <a:t> platform</a:t>
            </a:r>
          </a:p>
        </p:txBody>
      </p:sp>
      <p:sp>
        <p:nvSpPr>
          <p:cNvPr id="81" name="Rectangle 80"/>
          <p:cNvSpPr/>
          <p:nvPr/>
        </p:nvSpPr>
        <p:spPr>
          <a:xfrm>
            <a:off x="1484986" y="5336755"/>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Personeel-kosten</a:t>
            </a:r>
          </a:p>
        </p:txBody>
      </p:sp>
      <p:sp>
        <p:nvSpPr>
          <p:cNvPr id="82" name="Rectangle 81"/>
          <p:cNvSpPr/>
          <p:nvPr/>
        </p:nvSpPr>
        <p:spPr>
          <a:xfrm>
            <a:off x="2512167" y="5329255"/>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Betaling freelance fotografen</a:t>
            </a:r>
          </a:p>
        </p:txBody>
      </p:sp>
      <p:sp>
        <p:nvSpPr>
          <p:cNvPr id="83" name="Rectangle 82"/>
          <p:cNvSpPr/>
          <p:nvPr/>
        </p:nvSpPr>
        <p:spPr>
          <a:xfrm>
            <a:off x="6305137" y="534539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Commissie van verhuurders per </a:t>
            </a:r>
          </a:p>
          <a:p>
            <a:pPr algn="ctr"/>
            <a:r>
              <a:rPr lang="nl-NL" sz="1000" dirty="0">
                <a:solidFill>
                  <a:schemeClr val="tx1"/>
                </a:solidFill>
              </a:rPr>
              <a:t>boeking</a:t>
            </a:r>
          </a:p>
        </p:txBody>
      </p:sp>
      <p:sp>
        <p:nvSpPr>
          <p:cNvPr id="84" name="Rectangle 83"/>
          <p:cNvSpPr/>
          <p:nvPr/>
        </p:nvSpPr>
        <p:spPr>
          <a:xfrm>
            <a:off x="7475980" y="5336755"/>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Commissie van huurders per boeking</a:t>
            </a:r>
          </a:p>
        </p:txBody>
      </p:sp>
      <p:sp>
        <p:nvSpPr>
          <p:cNvPr id="85" name="Rectangle 84"/>
          <p:cNvSpPr/>
          <p:nvPr/>
        </p:nvSpPr>
        <p:spPr>
          <a:xfrm>
            <a:off x="5087501" y="1056377"/>
            <a:ext cx="865384" cy="614306"/>
          </a:xfrm>
          <a:prstGeom prst="rect">
            <a:avLst/>
          </a:prstGeom>
          <a:solidFill>
            <a:srgbClr val="FFF697"/>
          </a:solidFill>
          <a:ln w="38100">
            <a:solidFill>
              <a:schemeClr val="accent2"/>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Geld verdienen met ruimte verhuur</a:t>
            </a:r>
          </a:p>
        </p:txBody>
      </p:sp>
      <p:sp>
        <p:nvSpPr>
          <p:cNvPr id="86" name="Rectangle 85"/>
          <p:cNvSpPr/>
          <p:nvPr/>
        </p:nvSpPr>
        <p:spPr>
          <a:xfrm>
            <a:off x="6082018" y="1056377"/>
            <a:ext cx="865384" cy="614306"/>
          </a:xfrm>
          <a:prstGeom prst="rect">
            <a:avLst/>
          </a:prstGeom>
          <a:solidFill>
            <a:srgbClr val="FFF697"/>
          </a:solidFill>
          <a:ln w="38100">
            <a:solidFill>
              <a:schemeClr val="accent2"/>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Garantie</a:t>
            </a:r>
          </a:p>
          <a:p>
            <a:pPr algn="ctr"/>
            <a:r>
              <a:rPr lang="nl-NL" sz="1000" dirty="0">
                <a:solidFill>
                  <a:schemeClr val="tx1"/>
                </a:solidFill>
              </a:rPr>
              <a:t>via </a:t>
            </a:r>
            <a:r>
              <a:rPr lang="nl-NL" sz="1000" dirty="0" err="1">
                <a:solidFill>
                  <a:schemeClr val="tx1"/>
                </a:solidFill>
              </a:rPr>
              <a:t>Airbnb</a:t>
            </a:r>
            <a:endParaRPr lang="nl-NL" sz="1000" dirty="0">
              <a:solidFill>
                <a:schemeClr val="tx1"/>
              </a:solidFill>
            </a:endParaRPr>
          </a:p>
        </p:txBody>
      </p:sp>
      <p:sp>
        <p:nvSpPr>
          <p:cNvPr id="87" name="Rectangle 86"/>
          <p:cNvSpPr/>
          <p:nvPr/>
        </p:nvSpPr>
        <p:spPr>
          <a:xfrm>
            <a:off x="5095097" y="1789675"/>
            <a:ext cx="865384" cy="614306"/>
          </a:xfrm>
          <a:prstGeom prst="rect">
            <a:avLst/>
          </a:prstGeom>
          <a:solidFill>
            <a:srgbClr val="FFF697"/>
          </a:solidFill>
          <a:ln w="38100">
            <a:solidFill>
              <a:schemeClr val="accent2"/>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Gratis</a:t>
            </a:r>
          </a:p>
          <a:p>
            <a:pPr algn="ctr"/>
            <a:r>
              <a:rPr lang="nl-NL" sz="1000" dirty="0" err="1">
                <a:solidFill>
                  <a:schemeClr val="tx1"/>
                </a:solidFill>
              </a:rPr>
              <a:t>fotoshoot</a:t>
            </a:r>
            <a:endParaRPr lang="nl-NL" sz="1000" dirty="0">
              <a:solidFill>
                <a:schemeClr val="tx1"/>
              </a:solidFill>
            </a:endParaRPr>
          </a:p>
        </p:txBody>
      </p:sp>
      <p:sp>
        <p:nvSpPr>
          <p:cNvPr id="88" name="Rectangle 87"/>
          <p:cNvSpPr/>
          <p:nvPr/>
        </p:nvSpPr>
        <p:spPr>
          <a:xfrm>
            <a:off x="5095097" y="3091682"/>
            <a:ext cx="865384" cy="614306"/>
          </a:xfrm>
          <a:prstGeom prst="rect">
            <a:avLst/>
          </a:prstGeom>
          <a:solidFill>
            <a:srgbClr val="FFF697"/>
          </a:solidFill>
          <a:ln w="38100">
            <a:solidFill>
              <a:srgbClr val="FF0000"/>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Overnachten voor lage prijs </a:t>
            </a:r>
            <a:r>
              <a:rPr lang="nl-NL" sz="1000" dirty="0" err="1">
                <a:solidFill>
                  <a:schemeClr val="tx1"/>
                </a:solidFill>
              </a:rPr>
              <a:t>tov</a:t>
            </a:r>
            <a:r>
              <a:rPr lang="nl-NL" sz="1000" dirty="0">
                <a:solidFill>
                  <a:schemeClr val="tx1"/>
                </a:solidFill>
              </a:rPr>
              <a:t> hotel</a:t>
            </a:r>
          </a:p>
        </p:txBody>
      </p:sp>
      <p:sp>
        <p:nvSpPr>
          <p:cNvPr id="89" name="Rectangle 88"/>
          <p:cNvSpPr/>
          <p:nvPr/>
        </p:nvSpPr>
        <p:spPr>
          <a:xfrm>
            <a:off x="6082018" y="3091682"/>
            <a:ext cx="865384" cy="614306"/>
          </a:xfrm>
          <a:prstGeom prst="rect">
            <a:avLst/>
          </a:prstGeom>
          <a:solidFill>
            <a:srgbClr val="FFF697"/>
          </a:solidFill>
          <a:ln w="38100">
            <a:solidFill>
              <a:srgbClr val="FF0000"/>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Overnachten op unieke plaatsen bij </a:t>
            </a:r>
            <a:r>
              <a:rPr lang="nl-NL" sz="1000" dirty="0" err="1">
                <a:solidFill>
                  <a:schemeClr val="tx1"/>
                </a:solidFill>
              </a:rPr>
              <a:t>locals</a:t>
            </a:r>
            <a:endParaRPr lang="nl-NL" sz="1000" dirty="0">
              <a:solidFill>
                <a:schemeClr val="tx1"/>
              </a:solidFill>
            </a:endParaRPr>
          </a:p>
        </p:txBody>
      </p:sp>
      <p:sp>
        <p:nvSpPr>
          <p:cNvPr id="90" name="Rectangle 89"/>
          <p:cNvSpPr/>
          <p:nvPr/>
        </p:nvSpPr>
        <p:spPr>
          <a:xfrm>
            <a:off x="7371589" y="1046918"/>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24/7</a:t>
            </a:r>
          </a:p>
          <a:p>
            <a:pPr algn="ctr"/>
            <a:r>
              <a:rPr lang="nl-NL" sz="1000" dirty="0">
                <a:solidFill>
                  <a:schemeClr val="tx1"/>
                </a:solidFill>
              </a:rPr>
              <a:t>support</a:t>
            </a:r>
          </a:p>
        </p:txBody>
      </p:sp>
      <p:sp>
        <p:nvSpPr>
          <p:cNvPr id="91" name="Rectangle 90"/>
          <p:cNvSpPr/>
          <p:nvPr/>
        </p:nvSpPr>
        <p:spPr>
          <a:xfrm>
            <a:off x="8419653" y="1052206"/>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Online </a:t>
            </a:r>
            <a:r>
              <a:rPr lang="nl-NL" sz="1000" dirty="0" err="1">
                <a:solidFill>
                  <a:schemeClr val="tx1"/>
                </a:solidFill>
              </a:rPr>
              <a:t>communities</a:t>
            </a:r>
            <a:endParaRPr lang="nl-NL" sz="1000" dirty="0">
              <a:solidFill>
                <a:schemeClr val="tx1"/>
              </a:solidFill>
            </a:endParaRPr>
          </a:p>
        </p:txBody>
      </p:sp>
      <p:sp>
        <p:nvSpPr>
          <p:cNvPr id="92" name="Rectangle 91"/>
          <p:cNvSpPr/>
          <p:nvPr/>
        </p:nvSpPr>
        <p:spPr>
          <a:xfrm>
            <a:off x="7858359" y="1858753"/>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Lokale </a:t>
            </a:r>
            <a:r>
              <a:rPr lang="nl-NL" sz="1000" dirty="0" err="1">
                <a:solidFill>
                  <a:schemeClr val="tx1"/>
                </a:solidFill>
              </a:rPr>
              <a:t>Airbnb</a:t>
            </a:r>
            <a:r>
              <a:rPr lang="nl-NL" sz="1000" dirty="0">
                <a:solidFill>
                  <a:schemeClr val="tx1"/>
                </a:solidFill>
              </a:rPr>
              <a:t> </a:t>
            </a:r>
          </a:p>
          <a:p>
            <a:pPr algn="ctr"/>
            <a:r>
              <a:rPr lang="nl-NL" sz="1000" dirty="0">
                <a:solidFill>
                  <a:schemeClr val="tx1"/>
                </a:solidFill>
              </a:rPr>
              <a:t>ambassadeurs</a:t>
            </a:r>
          </a:p>
        </p:txBody>
      </p:sp>
      <p:sp>
        <p:nvSpPr>
          <p:cNvPr id="93" name="Rectangle 92"/>
          <p:cNvSpPr/>
          <p:nvPr/>
        </p:nvSpPr>
        <p:spPr>
          <a:xfrm>
            <a:off x="7300224" y="3243100"/>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Mond tot </a:t>
            </a:r>
          </a:p>
          <a:p>
            <a:pPr algn="ctr"/>
            <a:r>
              <a:rPr lang="nl-NL" sz="1000" dirty="0">
                <a:solidFill>
                  <a:schemeClr val="tx1"/>
                </a:solidFill>
              </a:rPr>
              <a:t>mond</a:t>
            </a:r>
          </a:p>
          <a:p>
            <a:pPr algn="ctr"/>
            <a:r>
              <a:rPr lang="nl-NL" sz="1000" dirty="0">
                <a:solidFill>
                  <a:schemeClr val="tx1"/>
                </a:solidFill>
              </a:rPr>
              <a:t>reclame</a:t>
            </a:r>
          </a:p>
        </p:txBody>
      </p:sp>
      <p:sp>
        <p:nvSpPr>
          <p:cNvPr id="94" name="Rectangle 93"/>
          <p:cNvSpPr/>
          <p:nvPr/>
        </p:nvSpPr>
        <p:spPr>
          <a:xfrm>
            <a:off x="8375894" y="3243100"/>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Sociale media</a:t>
            </a:r>
          </a:p>
        </p:txBody>
      </p:sp>
      <p:sp>
        <p:nvSpPr>
          <p:cNvPr id="95" name="Rectangle 94"/>
          <p:cNvSpPr/>
          <p:nvPr/>
        </p:nvSpPr>
        <p:spPr>
          <a:xfrm>
            <a:off x="7293807" y="4038257"/>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Partner programma’s</a:t>
            </a:r>
          </a:p>
        </p:txBody>
      </p:sp>
      <p:sp>
        <p:nvSpPr>
          <p:cNvPr id="96" name="Rectangle 95"/>
          <p:cNvSpPr/>
          <p:nvPr/>
        </p:nvSpPr>
        <p:spPr>
          <a:xfrm>
            <a:off x="8375894" y="4038257"/>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Lokale events</a:t>
            </a:r>
          </a:p>
        </p:txBody>
      </p:sp>
      <p:sp>
        <p:nvSpPr>
          <p:cNvPr id="97" name="Rectangle 96"/>
          <p:cNvSpPr/>
          <p:nvPr/>
        </p:nvSpPr>
        <p:spPr>
          <a:xfrm>
            <a:off x="9780211" y="1046918"/>
            <a:ext cx="865384" cy="614306"/>
          </a:xfrm>
          <a:prstGeom prst="rect">
            <a:avLst/>
          </a:prstGeom>
          <a:solidFill>
            <a:srgbClr val="FFF697"/>
          </a:solidFill>
          <a:ln w="38100">
            <a:solidFill>
              <a:srgbClr val="FF0000"/>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Huurders</a:t>
            </a:r>
          </a:p>
        </p:txBody>
      </p:sp>
      <p:sp>
        <p:nvSpPr>
          <p:cNvPr id="98" name="Rectangle 97"/>
          <p:cNvSpPr/>
          <p:nvPr/>
        </p:nvSpPr>
        <p:spPr>
          <a:xfrm>
            <a:off x="9780211" y="1924610"/>
            <a:ext cx="865384" cy="614306"/>
          </a:xfrm>
          <a:prstGeom prst="rect">
            <a:avLst/>
          </a:prstGeom>
          <a:solidFill>
            <a:srgbClr val="FFF697"/>
          </a:solidFill>
          <a:ln w="38100">
            <a:solidFill>
              <a:schemeClr val="accent2"/>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Verhuurders</a:t>
            </a:r>
          </a:p>
        </p:txBody>
      </p:sp>
      <p:sp>
        <p:nvSpPr>
          <p:cNvPr id="99" name="TextBox 98"/>
          <p:cNvSpPr txBox="1"/>
          <p:nvPr/>
        </p:nvSpPr>
        <p:spPr>
          <a:xfrm>
            <a:off x="6638443" y="6006082"/>
            <a:ext cx="198772" cy="184666"/>
          </a:xfrm>
          <a:prstGeom prst="rect">
            <a:avLst/>
          </a:prstGeom>
          <a:noFill/>
        </p:spPr>
        <p:txBody>
          <a:bodyPr wrap="none" lIns="0" tIns="0" rIns="0" bIns="0" rtlCol="0">
            <a:spAutoFit/>
          </a:bodyPr>
          <a:lstStyle/>
          <a:p>
            <a:r>
              <a:rPr lang="en-US" sz="1200" dirty="0"/>
              <a:t>3%</a:t>
            </a:r>
          </a:p>
        </p:txBody>
      </p:sp>
      <p:sp>
        <p:nvSpPr>
          <p:cNvPr id="100" name="TextBox 99"/>
          <p:cNvSpPr txBox="1"/>
          <p:nvPr/>
        </p:nvSpPr>
        <p:spPr>
          <a:xfrm>
            <a:off x="7679442" y="6006082"/>
            <a:ext cx="458459" cy="184666"/>
          </a:xfrm>
          <a:prstGeom prst="rect">
            <a:avLst/>
          </a:prstGeom>
          <a:noFill/>
        </p:spPr>
        <p:txBody>
          <a:bodyPr wrap="none" lIns="0" tIns="0" rIns="0" bIns="0" rtlCol="0">
            <a:spAutoFit/>
          </a:bodyPr>
          <a:lstStyle/>
          <a:p>
            <a:r>
              <a:rPr lang="en-US" sz="1200" dirty="0"/>
              <a:t>6-12 %</a:t>
            </a:r>
          </a:p>
        </p:txBody>
      </p:sp>
      <p:sp>
        <p:nvSpPr>
          <p:cNvPr id="101" name="Rectangle 100"/>
          <p:cNvSpPr/>
          <p:nvPr/>
        </p:nvSpPr>
        <p:spPr>
          <a:xfrm>
            <a:off x="3600669" y="5329255"/>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Verhuurders garantie</a:t>
            </a:r>
          </a:p>
        </p:txBody>
      </p:sp>
      <p:sp>
        <p:nvSpPr>
          <p:cNvPr id="102" name="Rectangle 101"/>
          <p:cNvSpPr/>
          <p:nvPr/>
        </p:nvSpPr>
        <p:spPr>
          <a:xfrm>
            <a:off x="8214461" y="114684"/>
            <a:ext cx="243739" cy="154008"/>
          </a:xfrm>
          <a:prstGeom prst="rect">
            <a:avLst/>
          </a:prstGeom>
          <a:solidFill>
            <a:srgbClr val="FFF697"/>
          </a:solidFill>
          <a:ln w="38100">
            <a:solidFill>
              <a:srgbClr val="FF0000"/>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endParaRPr lang="nl-NL" sz="1000" dirty="0">
              <a:solidFill>
                <a:schemeClr val="tx1"/>
              </a:solidFill>
            </a:endParaRPr>
          </a:p>
        </p:txBody>
      </p:sp>
      <p:sp>
        <p:nvSpPr>
          <p:cNvPr id="103" name="Rectangle 102"/>
          <p:cNvSpPr/>
          <p:nvPr/>
        </p:nvSpPr>
        <p:spPr>
          <a:xfrm>
            <a:off x="8214461" y="411197"/>
            <a:ext cx="243740" cy="140530"/>
          </a:xfrm>
          <a:prstGeom prst="rect">
            <a:avLst/>
          </a:prstGeom>
          <a:solidFill>
            <a:srgbClr val="FFF697"/>
          </a:solidFill>
          <a:ln w="38100">
            <a:solidFill>
              <a:schemeClr val="accent2"/>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endParaRPr lang="nl-NL" sz="1000" dirty="0">
              <a:solidFill>
                <a:schemeClr val="tx1"/>
              </a:solidFill>
            </a:endParaRPr>
          </a:p>
        </p:txBody>
      </p:sp>
      <p:sp>
        <p:nvSpPr>
          <p:cNvPr id="104" name="TextBox 103"/>
          <p:cNvSpPr txBox="1"/>
          <p:nvPr/>
        </p:nvSpPr>
        <p:spPr>
          <a:xfrm>
            <a:off x="8592455" y="114684"/>
            <a:ext cx="493725" cy="153888"/>
          </a:xfrm>
          <a:prstGeom prst="rect">
            <a:avLst/>
          </a:prstGeom>
          <a:noFill/>
        </p:spPr>
        <p:txBody>
          <a:bodyPr wrap="none" lIns="0" tIns="0" rIns="0" bIns="0" rtlCol="0">
            <a:spAutoFit/>
          </a:bodyPr>
          <a:lstStyle/>
          <a:p>
            <a:r>
              <a:rPr lang="nl-NL" sz="1000" dirty="0">
                <a:gradFill>
                  <a:gsLst>
                    <a:gs pos="0">
                      <a:schemeClr val="tx1"/>
                    </a:gs>
                    <a:gs pos="86000">
                      <a:schemeClr val="tx1"/>
                    </a:gs>
                  </a:gsLst>
                  <a:lin ang="5400000" scaled="0"/>
                </a:gradFill>
              </a:rPr>
              <a:t>Huurders</a:t>
            </a:r>
          </a:p>
        </p:txBody>
      </p:sp>
      <p:sp>
        <p:nvSpPr>
          <p:cNvPr id="105" name="TextBox 104"/>
          <p:cNvSpPr txBox="1"/>
          <p:nvPr/>
        </p:nvSpPr>
        <p:spPr>
          <a:xfrm>
            <a:off x="8592455" y="398069"/>
            <a:ext cx="658835" cy="153888"/>
          </a:xfrm>
          <a:prstGeom prst="rect">
            <a:avLst/>
          </a:prstGeom>
          <a:noFill/>
        </p:spPr>
        <p:txBody>
          <a:bodyPr wrap="none" lIns="0" tIns="0" rIns="0" bIns="0" rtlCol="0">
            <a:spAutoFit/>
          </a:bodyPr>
          <a:lstStyle/>
          <a:p>
            <a:r>
              <a:rPr lang="nl-NL" sz="1000" dirty="0">
                <a:gradFill>
                  <a:gsLst>
                    <a:gs pos="0">
                      <a:schemeClr val="tx1"/>
                    </a:gs>
                    <a:gs pos="86000">
                      <a:schemeClr val="tx1"/>
                    </a:gs>
                  </a:gsLst>
                  <a:lin ang="5400000" scaled="0"/>
                </a:gradFill>
              </a:rPr>
              <a:t>Verhuurders</a:t>
            </a:r>
          </a:p>
        </p:txBody>
      </p:sp>
    </p:spTree>
    <p:extLst>
      <p:ext uri="{BB962C8B-B14F-4D97-AF65-F5344CB8AC3E}">
        <p14:creationId xmlns:p14="http://schemas.microsoft.com/office/powerpoint/2010/main" val="2859349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8783" y="243281"/>
            <a:ext cx="2359107" cy="369332"/>
          </a:xfrm>
          <a:prstGeom prst="rect">
            <a:avLst/>
          </a:prstGeom>
          <a:noFill/>
        </p:spPr>
        <p:txBody>
          <a:bodyPr wrap="none" rtlCol="0">
            <a:spAutoFit/>
          </a:bodyPr>
          <a:lstStyle/>
          <a:p>
            <a:r>
              <a:rPr lang="nl-NL" dirty="0"/>
              <a:t>Business Model Canvas</a:t>
            </a:r>
          </a:p>
        </p:txBody>
      </p:sp>
      <p:sp>
        <p:nvSpPr>
          <p:cNvPr id="7" name="Rectangle 6"/>
          <p:cNvSpPr/>
          <p:nvPr/>
        </p:nvSpPr>
        <p:spPr>
          <a:xfrm>
            <a:off x="318783" y="721453"/>
            <a:ext cx="2359107" cy="419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8" name="Rectangle 7"/>
          <p:cNvSpPr/>
          <p:nvPr/>
        </p:nvSpPr>
        <p:spPr>
          <a:xfrm>
            <a:off x="2675538" y="721453"/>
            <a:ext cx="2263226"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9" name="Rectangle 8"/>
          <p:cNvSpPr/>
          <p:nvPr/>
        </p:nvSpPr>
        <p:spPr>
          <a:xfrm>
            <a:off x="2677890" y="2822294"/>
            <a:ext cx="2263227"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0" name="Rectangle 9"/>
          <p:cNvSpPr/>
          <p:nvPr/>
        </p:nvSpPr>
        <p:spPr>
          <a:xfrm>
            <a:off x="4941117" y="721453"/>
            <a:ext cx="2290193" cy="419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1" name="Rectangle 10"/>
          <p:cNvSpPr/>
          <p:nvPr/>
        </p:nvSpPr>
        <p:spPr>
          <a:xfrm>
            <a:off x="7226603" y="721453"/>
            <a:ext cx="2332140"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2" name="Rectangle 11"/>
          <p:cNvSpPr/>
          <p:nvPr/>
        </p:nvSpPr>
        <p:spPr>
          <a:xfrm>
            <a:off x="7226603" y="2822294"/>
            <a:ext cx="2332140"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3" name="Rectangle 12"/>
          <p:cNvSpPr/>
          <p:nvPr/>
        </p:nvSpPr>
        <p:spPr>
          <a:xfrm>
            <a:off x="9545293" y="721453"/>
            <a:ext cx="2290193" cy="419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4" name="Rectangle 13"/>
          <p:cNvSpPr/>
          <p:nvPr/>
        </p:nvSpPr>
        <p:spPr>
          <a:xfrm>
            <a:off x="318783" y="4915949"/>
            <a:ext cx="5763235" cy="15939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5" name="Rectangle 14"/>
          <p:cNvSpPr/>
          <p:nvPr/>
        </p:nvSpPr>
        <p:spPr>
          <a:xfrm>
            <a:off x="6082019" y="4915949"/>
            <a:ext cx="5753468" cy="15939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7" name="TextBox 16"/>
          <p:cNvSpPr txBox="1"/>
          <p:nvPr/>
        </p:nvSpPr>
        <p:spPr>
          <a:xfrm>
            <a:off x="387698" y="721453"/>
            <a:ext cx="783933" cy="184666"/>
          </a:xfrm>
          <a:prstGeom prst="rect">
            <a:avLst/>
          </a:prstGeom>
          <a:noFill/>
        </p:spPr>
        <p:txBody>
          <a:bodyPr wrap="none" lIns="0" tIns="0" rIns="0" bIns="0" rtlCol="0">
            <a:spAutoFit/>
          </a:bodyPr>
          <a:lstStyle/>
          <a:p>
            <a:r>
              <a:rPr lang="nl-NL" sz="1200" dirty="0"/>
              <a:t>Key partners</a:t>
            </a:r>
          </a:p>
        </p:txBody>
      </p:sp>
      <p:sp>
        <p:nvSpPr>
          <p:cNvPr id="18" name="TextBox 17"/>
          <p:cNvSpPr txBox="1"/>
          <p:nvPr/>
        </p:nvSpPr>
        <p:spPr>
          <a:xfrm>
            <a:off x="2705659" y="760181"/>
            <a:ext cx="812210" cy="184666"/>
          </a:xfrm>
          <a:prstGeom prst="rect">
            <a:avLst/>
          </a:prstGeom>
          <a:noFill/>
        </p:spPr>
        <p:txBody>
          <a:bodyPr wrap="none" lIns="0" tIns="0" rIns="0" bIns="0" rtlCol="0">
            <a:spAutoFit/>
          </a:bodyPr>
          <a:lstStyle/>
          <a:p>
            <a:r>
              <a:rPr lang="en-GB" sz="1200" dirty="0"/>
              <a:t>Key activities</a:t>
            </a:r>
          </a:p>
        </p:txBody>
      </p:sp>
      <p:sp>
        <p:nvSpPr>
          <p:cNvPr id="19" name="TextBox 18"/>
          <p:cNvSpPr txBox="1"/>
          <p:nvPr/>
        </p:nvSpPr>
        <p:spPr>
          <a:xfrm>
            <a:off x="2707502" y="2857429"/>
            <a:ext cx="862416" cy="184666"/>
          </a:xfrm>
          <a:prstGeom prst="rect">
            <a:avLst/>
          </a:prstGeom>
          <a:noFill/>
        </p:spPr>
        <p:txBody>
          <a:bodyPr wrap="none" lIns="0" tIns="0" rIns="0" bIns="0" rtlCol="0">
            <a:spAutoFit/>
          </a:bodyPr>
          <a:lstStyle/>
          <a:p>
            <a:r>
              <a:rPr lang="en-US" sz="1200" dirty="0"/>
              <a:t>Key resources</a:t>
            </a:r>
          </a:p>
        </p:txBody>
      </p:sp>
      <p:sp>
        <p:nvSpPr>
          <p:cNvPr id="20" name="TextBox 19"/>
          <p:cNvSpPr txBox="1"/>
          <p:nvPr/>
        </p:nvSpPr>
        <p:spPr>
          <a:xfrm>
            <a:off x="5019439" y="721453"/>
            <a:ext cx="1159100" cy="184666"/>
          </a:xfrm>
          <a:prstGeom prst="rect">
            <a:avLst/>
          </a:prstGeom>
          <a:noFill/>
        </p:spPr>
        <p:txBody>
          <a:bodyPr wrap="none" lIns="0" tIns="0" rIns="0" bIns="0" rtlCol="0">
            <a:spAutoFit/>
          </a:bodyPr>
          <a:lstStyle/>
          <a:p>
            <a:r>
              <a:rPr lang="en-US" sz="1200" dirty="0"/>
              <a:t>Value propositions</a:t>
            </a:r>
          </a:p>
        </p:txBody>
      </p:sp>
      <p:sp>
        <p:nvSpPr>
          <p:cNvPr id="21" name="TextBox 20"/>
          <p:cNvSpPr txBox="1"/>
          <p:nvPr/>
        </p:nvSpPr>
        <p:spPr>
          <a:xfrm>
            <a:off x="7282066" y="713280"/>
            <a:ext cx="1441677" cy="184666"/>
          </a:xfrm>
          <a:prstGeom prst="rect">
            <a:avLst/>
          </a:prstGeom>
          <a:noFill/>
        </p:spPr>
        <p:txBody>
          <a:bodyPr wrap="none" lIns="0" tIns="0" rIns="0" bIns="0" rtlCol="0">
            <a:spAutoFit/>
          </a:bodyPr>
          <a:lstStyle/>
          <a:p>
            <a:r>
              <a:rPr lang="en-US" sz="1200" dirty="0"/>
              <a:t>Customer relationships</a:t>
            </a:r>
          </a:p>
        </p:txBody>
      </p:sp>
      <p:sp>
        <p:nvSpPr>
          <p:cNvPr id="22" name="TextBox 21"/>
          <p:cNvSpPr txBox="1"/>
          <p:nvPr/>
        </p:nvSpPr>
        <p:spPr>
          <a:xfrm>
            <a:off x="7314932" y="2967226"/>
            <a:ext cx="569067" cy="184666"/>
          </a:xfrm>
          <a:prstGeom prst="rect">
            <a:avLst/>
          </a:prstGeom>
          <a:noFill/>
        </p:spPr>
        <p:txBody>
          <a:bodyPr wrap="none" lIns="0" tIns="0" rIns="0" bIns="0" rtlCol="0">
            <a:spAutoFit/>
          </a:bodyPr>
          <a:lstStyle/>
          <a:p>
            <a:r>
              <a:rPr lang="en-US" sz="1200" dirty="0"/>
              <a:t>Channels</a:t>
            </a:r>
          </a:p>
        </p:txBody>
      </p:sp>
      <p:sp>
        <p:nvSpPr>
          <p:cNvPr id="23" name="TextBox 22"/>
          <p:cNvSpPr txBox="1"/>
          <p:nvPr/>
        </p:nvSpPr>
        <p:spPr>
          <a:xfrm>
            <a:off x="9610806" y="713280"/>
            <a:ext cx="1427186" cy="276999"/>
          </a:xfrm>
          <a:prstGeom prst="rect">
            <a:avLst/>
          </a:prstGeom>
          <a:noFill/>
        </p:spPr>
        <p:txBody>
          <a:bodyPr wrap="none" rtlCol="0">
            <a:spAutoFit/>
          </a:bodyPr>
          <a:lstStyle/>
          <a:p>
            <a:r>
              <a:rPr lang="en-US" sz="1200" dirty="0"/>
              <a:t>Customer segments</a:t>
            </a:r>
          </a:p>
        </p:txBody>
      </p:sp>
      <p:sp>
        <p:nvSpPr>
          <p:cNvPr id="24" name="TextBox 23"/>
          <p:cNvSpPr txBox="1"/>
          <p:nvPr/>
        </p:nvSpPr>
        <p:spPr>
          <a:xfrm>
            <a:off x="385079" y="4947539"/>
            <a:ext cx="877741" cy="184666"/>
          </a:xfrm>
          <a:prstGeom prst="rect">
            <a:avLst/>
          </a:prstGeom>
          <a:noFill/>
        </p:spPr>
        <p:txBody>
          <a:bodyPr wrap="none" lIns="0" tIns="0" rIns="0" bIns="0" rtlCol="0">
            <a:spAutoFit/>
          </a:bodyPr>
          <a:lstStyle/>
          <a:p>
            <a:r>
              <a:rPr lang="en-US" sz="1200" dirty="0"/>
              <a:t>Cost structure</a:t>
            </a:r>
          </a:p>
        </p:txBody>
      </p:sp>
      <p:sp>
        <p:nvSpPr>
          <p:cNvPr id="25" name="TextBox 24"/>
          <p:cNvSpPr txBox="1"/>
          <p:nvPr/>
        </p:nvSpPr>
        <p:spPr>
          <a:xfrm>
            <a:off x="6148314" y="4947539"/>
            <a:ext cx="1070101" cy="184666"/>
          </a:xfrm>
          <a:prstGeom prst="rect">
            <a:avLst/>
          </a:prstGeom>
          <a:noFill/>
        </p:spPr>
        <p:txBody>
          <a:bodyPr wrap="none" lIns="0" tIns="0" rIns="0" bIns="0" rtlCol="0">
            <a:spAutoFit/>
          </a:bodyPr>
          <a:lstStyle/>
          <a:p>
            <a:r>
              <a:rPr lang="en-US" sz="1200" dirty="0"/>
              <a:t>Revenue streams</a:t>
            </a:r>
          </a:p>
        </p:txBody>
      </p:sp>
      <p:pic>
        <p:nvPicPr>
          <p:cNvPr id="34" name="Picture 33"/>
          <p:cNvPicPr>
            <a:picLocks noChangeAspect="1"/>
          </p:cNvPicPr>
          <p:nvPr/>
        </p:nvPicPr>
        <p:blipFill>
          <a:blip r:embed="rId2"/>
          <a:stretch>
            <a:fillRect/>
          </a:stretch>
        </p:blipFill>
        <p:spPr>
          <a:xfrm>
            <a:off x="2122612" y="780120"/>
            <a:ext cx="455517" cy="436663"/>
          </a:xfrm>
          <a:prstGeom prst="rect">
            <a:avLst/>
          </a:prstGeom>
        </p:spPr>
      </p:pic>
      <p:sp>
        <p:nvSpPr>
          <p:cNvPr id="55" name="Rectangle 54"/>
          <p:cNvSpPr/>
          <p:nvPr/>
        </p:nvSpPr>
        <p:spPr>
          <a:xfrm>
            <a:off x="713507" y="1805828"/>
            <a:ext cx="1103863" cy="833025"/>
          </a:xfrm>
          <a:prstGeom prst="rect">
            <a:avLst/>
          </a:prstGeom>
          <a:solidFill>
            <a:srgbClr val="FFF697"/>
          </a:solidFill>
          <a:ln w="38100">
            <a:solidFill>
              <a:schemeClr val="accent2"/>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r>
              <a:rPr lang="nl-NL" sz="1000" dirty="0">
                <a:solidFill>
                  <a:schemeClr val="tx1"/>
                </a:solidFill>
              </a:rPr>
              <a:t>Verhuurders</a:t>
            </a:r>
          </a:p>
          <a:p>
            <a:pPr marL="171450" indent="-171450">
              <a:buFont typeface="Arial" panose="020B0604020202020204" pitchFamily="34" charset="0"/>
              <a:buChar char="•"/>
            </a:pPr>
            <a:r>
              <a:rPr lang="nl-NL" sz="1000" dirty="0">
                <a:solidFill>
                  <a:schemeClr val="tx1"/>
                </a:solidFill>
              </a:rPr>
              <a:t>Hotels</a:t>
            </a:r>
          </a:p>
          <a:p>
            <a:pPr marL="171450" indent="-171450">
              <a:buFont typeface="Arial" panose="020B0604020202020204" pitchFamily="34" charset="0"/>
              <a:buChar char="•"/>
            </a:pPr>
            <a:r>
              <a:rPr lang="nl-NL" sz="1000" dirty="0">
                <a:solidFill>
                  <a:schemeClr val="tx1"/>
                </a:solidFill>
              </a:rPr>
              <a:t>Appartementen</a:t>
            </a:r>
          </a:p>
          <a:p>
            <a:pPr marL="171450" indent="-171450">
              <a:buFont typeface="Arial" panose="020B0604020202020204" pitchFamily="34" charset="0"/>
              <a:buChar char="•"/>
            </a:pPr>
            <a:r>
              <a:rPr lang="nl-NL" sz="1000" dirty="0">
                <a:solidFill>
                  <a:schemeClr val="tx1"/>
                </a:solidFill>
              </a:rPr>
              <a:t>B&amp;B</a:t>
            </a:r>
          </a:p>
          <a:p>
            <a:pPr marL="171450" indent="-171450">
              <a:buFont typeface="Arial" panose="020B0604020202020204" pitchFamily="34" charset="0"/>
              <a:buChar char="•"/>
            </a:pPr>
            <a:r>
              <a:rPr lang="nl-NL" sz="1000" dirty="0">
                <a:solidFill>
                  <a:schemeClr val="tx1"/>
                </a:solidFill>
              </a:rPr>
              <a:t>Resorts</a:t>
            </a:r>
          </a:p>
        </p:txBody>
      </p:sp>
      <p:sp>
        <p:nvSpPr>
          <p:cNvPr id="73" name="Rectangle 72"/>
          <p:cNvSpPr/>
          <p:nvPr/>
        </p:nvSpPr>
        <p:spPr>
          <a:xfrm>
            <a:off x="2885684" y="115577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Product ontwikkeling</a:t>
            </a:r>
          </a:p>
          <a:p>
            <a:pPr algn="ctr"/>
            <a:r>
              <a:rPr lang="nl-NL" sz="1000" dirty="0">
                <a:solidFill>
                  <a:schemeClr val="tx1"/>
                </a:solidFill>
              </a:rPr>
              <a:t>-Agency model</a:t>
            </a:r>
          </a:p>
        </p:txBody>
      </p:sp>
      <p:sp>
        <p:nvSpPr>
          <p:cNvPr id="77" name="Rectangle 76"/>
          <p:cNvSpPr/>
          <p:nvPr/>
        </p:nvSpPr>
        <p:spPr>
          <a:xfrm>
            <a:off x="3290364" y="1894505"/>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Ontwikkeling/ onderhoud verhuurder netwerk</a:t>
            </a:r>
          </a:p>
        </p:txBody>
      </p:sp>
      <p:sp>
        <p:nvSpPr>
          <p:cNvPr id="79" name="Rectangle 78"/>
          <p:cNvSpPr/>
          <p:nvPr/>
        </p:nvSpPr>
        <p:spPr>
          <a:xfrm>
            <a:off x="2860570" y="3364716"/>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Booking.com</a:t>
            </a:r>
          </a:p>
          <a:p>
            <a:pPr algn="ctr"/>
            <a:r>
              <a:rPr lang="nl-NL" sz="1000" dirty="0">
                <a:solidFill>
                  <a:schemeClr val="tx1"/>
                </a:solidFill>
              </a:rPr>
              <a:t>platform</a:t>
            </a:r>
          </a:p>
        </p:txBody>
      </p:sp>
      <p:sp>
        <p:nvSpPr>
          <p:cNvPr id="80" name="Rectangle 79"/>
          <p:cNvSpPr/>
          <p:nvPr/>
        </p:nvSpPr>
        <p:spPr>
          <a:xfrm>
            <a:off x="457805" y="534539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Ontwikkeling booking.com platform</a:t>
            </a:r>
          </a:p>
        </p:txBody>
      </p:sp>
      <p:sp>
        <p:nvSpPr>
          <p:cNvPr id="81" name="Rectangle 80"/>
          <p:cNvSpPr/>
          <p:nvPr/>
        </p:nvSpPr>
        <p:spPr>
          <a:xfrm>
            <a:off x="1484986" y="5336755"/>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Personeel-kosten</a:t>
            </a:r>
          </a:p>
        </p:txBody>
      </p:sp>
      <p:sp>
        <p:nvSpPr>
          <p:cNvPr id="83" name="Rectangle 82"/>
          <p:cNvSpPr/>
          <p:nvPr/>
        </p:nvSpPr>
        <p:spPr>
          <a:xfrm>
            <a:off x="6305137" y="534539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Commissie van verhuurders per </a:t>
            </a:r>
          </a:p>
          <a:p>
            <a:pPr algn="ctr"/>
            <a:r>
              <a:rPr lang="nl-NL" sz="1000" dirty="0">
                <a:solidFill>
                  <a:schemeClr val="tx1"/>
                </a:solidFill>
              </a:rPr>
              <a:t>boeking</a:t>
            </a:r>
          </a:p>
        </p:txBody>
      </p:sp>
      <p:sp>
        <p:nvSpPr>
          <p:cNvPr id="85" name="Rectangle 84"/>
          <p:cNvSpPr/>
          <p:nvPr/>
        </p:nvSpPr>
        <p:spPr>
          <a:xfrm>
            <a:off x="5087501" y="1056377"/>
            <a:ext cx="865384" cy="614306"/>
          </a:xfrm>
          <a:prstGeom prst="rect">
            <a:avLst/>
          </a:prstGeom>
          <a:solidFill>
            <a:srgbClr val="FFF697"/>
          </a:solidFill>
          <a:ln w="38100">
            <a:solidFill>
              <a:schemeClr val="accent2"/>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Community met veel potentiele klanten</a:t>
            </a:r>
          </a:p>
        </p:txBody>
      </p:sp>
      <p:sp>
        <p:nvSpPr>
          <p:cNvPr id="88" name="Rectangle 87"/>
          <p:cNvSpPr/>
          <p:nvPr/>
        </p:nvSpPr>
        <p:spPr>
          <a:xfrm>
            <a:off x="5095097" y="3091682"/>
            <a:ext cx="865384" cy="614306"/>
          </a:xfrm>
          <a:prstGeom prst="rect">
            <a:avLst/>
          </a:prstGeom>
          <a:solidFill>
            <a:srgbClr val="FFF697"/>
          </a:solidFill>
          <a:ln w="38100">
            <a:solidFill>
              <a:srgbClr val="FF0000"/>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Community met veel aanbieders</a:t>
            </a:r>
          </a:p>
        </p:txBody>
      </p:sp>
      <p:sp>
        <p:nvSpPr>
          <p:cNvPr id="89" name="Rectangle 88"/>
          <p:cNvSpPr/>
          <p:nvPr/>
        </p:nvSpPr>
        <p:spPr>
          <a:xfrm>
            <a:off x="6082017" y="3091682"/>
            <a:ext cx="1060963" cy="614306"/>
          </a:xfrm>
          <a:prstGeom prst="rect">
            <a:avLst/>
          </a:prstGeom>
          <a:solidFill>
            <a:srgbClr val="FFF697"/>
          </a:solidFill>
          <a:ln w="38100">
            <a:solidFill>
              <a:srgbClr val="FF0000"/>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Uitgebreide zoek/vergelijk</a:t>
            </a:r>
          </a:p>
          <a:p>
            <a:pPr algn="ctr"/>
            <a:r>
              <a:rPr lang="nl-NL" sz="1000" dirty="0">
                <a:solidFill>
                  <a:schemeClr val="tx1"/>
                </a:solidFill>
              </a:rPr>
              <a:t>mogelijkheden</a:t>
            </a:r>
          </a:p>
        </p:txBody>
      </p:sp>
      <p:sp>
        <p:nvSpPr>
          <p:cNvPr id="91" name="Rectangle 90"/>
          <p:cNvSpPr/>
          <p:nvPr/>
        </p:nvSpPr>
        <p:spPr>
          <a:xfrm>
            <a:off x="7858359" y="1078797"/>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err="1">
                <a:solidFill>
                  <a:schemeClr val="tx1"/>
                </a:solidFill>
              </a:rPr>
              <a:t>Trackers</a:t>
            </a:r>
            <a:r>
              <a:rPr lang="nl-NL" sz="1000" dirty="0">
                <a:solidFill>
                  <a:schemeClr val="tx1"/>
                </a:solidFill>
              </a:rPr>
              <a:t> op websites</a:t>
            </a:r>
          </a:p>
        </p:txBody>
      </p:sp>
      <p:sp>
        <p:nvSpPr>
          <p:cNvPr id="92" name="Rectangle 91"/>
          <p:cNvSpPr/>
          <p:nvPr/>
        </p:nvSpPr>
        <p:spPr>
          <a:xfrm>
            <a:off x="7858359" y="1858753"/>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Voordelen frequent </a:t>
            </a:r>
            <a:r>
              <a:rPr lang="nl-NL" sz="1000" dirty="0" err="1">
                <a:solidFill>
                  <a:schemeClr val="tx1"/>
                </a:solidFill>
              </a:rPr>
              <a:t>bookers</a:t>
            </a:r>
            <a:endParaRPr lang="nl-NL" sz="1000" dirty="0">
              <a:solidFill>
                <a:schemeClr val="tx1"/>
              </a:solidFill>
            </a:endParaRPr>
          </a:p>
        </p:txBody>
      </p:sp>
      <p:sp>
        <p:nvSpPr>
          <p:cNvPr id="93" name="Rectangle 92"/>
          <p:cNvSpPr/>
          <p:nvPr/>
        </p:nvSpPr>
        <p:spPr>
          <a:xfrm>
            <a:off x="7300224" y="3243100"/>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Advertenties</a:t>
            </a:r>
          </a:p>
          <a:p>
            <a:pPr algn="ctr"/>
            <a:r>
              <a:rPr lang="nl-NL" sz="1000" dirty="0">
                <a:solidFill>
                  <a:schemeClr val="tx1"/>
                </a:solidFill>
              </a:rPr>
              <a:t>websites</a:t>
            </a:r>
          </a:p>
        </p:txBody>
      </p:sp>
      <p:sp>
        <p:nvSpPr>
          <p:cNvPr id="94" name="Rectangle 93"/>
          <p:cNvSpPr/>
          <p:nvPr/>
        </p:nvSpPr>
        <p:spPr>
          <a:xfrm>
            <a:off x="8375894" y="3243100"/>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Sociale media</a:t>
            </a:r>
          </a:p>
        </p:txBody>
      </p:sp>
      <p:sp>
        <p:nvSpPr>
          <p:cNvPr id="97" name="Rectangle 96"/>
          <p:cNvSpPr/>
          <p:nvPr/>
        </p:nvSpPr>
        <p:spPr>
          <a:xfrm>
            <a:off x="9780211" y="3072379"/>
            <a:ext cx="1086852" cy="614306"/>
          </a:xfrm>
          <a:prstGeom prst="rect">
            <a:avLst/>
          </a:prstGeom>
          <a:solidFill>
            <a:srgbClr val="FFF697"/>
          </a:solidFill>
          <a:ln w="38100">
            <a:solidFill>
              <a:srgbClr val="FF0000"/>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Huurders</a:t>
            </a:r>
          </a:p>
          <a:p>
            <a:pPr marL="171450" indent="-171450">
              <a:buFont typeface="Arial" panose="020B0604020202020204" pitchFamily="34" charset="0"/>
              <a:buChar char="•"/>
            </a:pPr>
            <a:r>
              <a:rPr lang="nl-NL" sz="1000" dirty="0">
                <a:solidFill>
                  <a:schemeClr val="tx1"/>
                </a:solidFill>
              </a:rPr>
              <a:t>Toeristen</a:t>
            </a:r>
          </a:p>
          <a:p>
            <a:pPr marL="171450" indent="-171450">
              <a:buFont typeface="Arial" panose="020B0604020202020204" pitchFamily="34" charset="0"/>
              <a:buChar char="•"/>
            </a:pPr>
            <a:r>
              <a:rPr lang="nl-NL" sz="1000" dirty="0">
                <a:solidFill>
                  <a:schemeClr val="tx1"/>
                </a:solidFill>
              </a:rPr>
              <a:t>Zakenmensen</a:t>
            </a:r>
          </a:p>
        </p:txBody>
      </p:sp>
      <p:sp>
        <p:nvSpPr>
          <p:cNvPr id="98" name="Rectangle 97"/>
          <p:cNvSpPr/>
          <p:nvPr/>
        </p:nvSpPr>
        <p:spPr>
          <a:xfrm>
            <a:off x="9753100" y="1228809"/>
            <a:ext cx="865384" cy="614306"/>
          </a:xfrm>
          <a:prstGeom prst="rect">
            <a:avLst/>
          </a:prstGeom>
          <a:solidFill>
            <a:srgbClr val="FFF697"/>
          </a:solidFill>
          <a:ln w="38100">
            <a:solidFill>
              <a:schemeClr val="accent2"/>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Verhuurders</a:t>
            </a:r>
          </a:p>
        </p:txBody>
      </p:sp>
      <p:sp>
        <p:nvSpPr>
          <p:cNvPr id="99" name="TextBox 98"/>
          <p:cNvSpPr txBox="1"/>
          <p:nvPr/>
        </p:nvSpPr>
        <p:spPr>
          <a:xfrm>
            <a:off x="6448486" y="6006082"/>
            <a:ext cx="578685" cy="184666"/>
          </a:xfrm>
          <a:prstGeom prst="rect">
            <a:avLst/>
          </a:prstGeom>
          <a:noFill/>
        </p:spPr>
        <p:txBody>
          <a:bodyPr wrap="none" lIns="0" tIns="0" rIns="0" bIns="0" rtlCol="0">
            <a:spAutoFit/>
          </a:bodyPr>
          <a:lstStyle/>
          <a:p>
            <a:r>
              <a:rPr lang="en-US" sz="1200" dirty="0"/>
              <a:t>15 -20 %</a:t>
            </a:r>
          </a:p>
        </p:txBody>
      </p:sp>
      <p:sp>
        <p:nvSpPr>
          <p:cNvPr id="102" name="Rectangle 101"/>
          <p:cNvSpPr/>
          <p:nvPr/>
        </p:nvSpPr>
        <p:spPr>
          <a:xfrm>
            <a:off x="8239568" y="403271"/>
            <a:ext cx="243739" cy="154008"/>
          </a:xfrm>
          <a:prstGeom prst="rect">
            <a:avLst/>
          </a:prstGeom>
          <a:solidFill>
            <a:srgbClr val="FFF697"/>
          </a:solidFill>
          <a:ln w="38100">
            <a:solidFill>
              <a:srgbClr val="FF0000"/>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endParaRPr lang="nl-NL" sz="1000" dirty="0">
              <a:solidFill>
                <a:schemeClr val="tx1"/>
              </a:solidFill>
            </a:endParaRPr>
          </a:p>
        </p:txBody>
      </p:sp>
      <p:sp>
        <p:nvSpPr>
          <p:cNvPr id="103" name="Rectangle 102"/>
          <p:cNvSpPr/>
          <p:nvPr/>
        </p:nvSpPr>
        <p:spPr>
          <a:xfrm>
            <a:off x="8239567" y="134366"/>
            <a:ext cx="243740" cy="140530"/>
          </a:xfrm>
          <a:prstGeom prst="rect">
            <a:avLst/>
          </a:prstGeom>
          <a:solidFill>
            <a:srgbClr val="FFF697"/>
          </a:solidFill>
          <a:ln w="38100">
            <a:solidFill>
              <a:schemeClr val="accent2"/>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endParaRPr lang="nl-NL" sz="1000" dirty="0">
              <a:solidFill>
                <a:schemeClr val="tx1"/>
              </a:solidFill>
            </a:endParaRPr>
          </a:p>
        </p:txBody>
      </p:sp>
      <p:sp>
        <p:nvSpPr>
          <p:cNvPr id="104" name="TextBox 103"/>
          <p:cNvSpPr txBox="1"/>
          <p:nvPr/>
        </p:nvSpPr>
        <p:spPr>
          <a:xfrm>
            <a:off x="8592455" y="114684"/>
            <a:ext cx="658835" cy="153888"/>
          </a:xfrm>
          <a:prstGeom prst="rect">
            <a:avLst/>
          </a:prstGeom>
          <a:noFill/>
        </p:spPr>
        <p:txBody>
          <a:bodyPr wrap="none" lIns="0" tIns="0" rIns="0" bIns="0" rtlCol="0">
            <a:spAutoFit/>
          </a:bodyPr>
          <a:lstStyle/>
          <a:p>
            <a:r>
              <a:rPr lang="nl-NL" sz="1000" dirty="0">
                <a:gradFill>
                  <a:gsLst>
                    <a:gs pos="0">
                      <a:schemeClr val="tx1"/>
                    </a:gs>
                    <a:gs pos="86000">
                      <a:schemeClr val="tx1"/>
                    </a:gs>
                  </a:gsLst>
                  <a:lin ang="5400000" scaled="0"/>
                </a:gradFill>
              </a:rPr>
              <a:t>Verhuurders</a:t>
            </a:r>
          </a:p>
        </p:txBody>
      </p:sp>
      <p:sp>
        <p:nvSpPr>
          <p:cNvPr id="105" name="TextBox 104"/>
          <p:cNvSpPr txBox="1"/>
          <p:nvPr/>
        </p:nvSpPr>
        <p:spPr>
          <a:xfrm>
            <a:off x="8592455" y="398069"/>
            <a:ext cx="493725" cy="153888"/>
          </a:xfrm>
          <a:prstGeom prst="rect">
            <a:avLst/>
          </a:prstGeom>
          <a:noFill/>
        </p:spPr>
        <p:txBody>
          <a:bodyPr wrap="none" lIns="0" tIns="0" rIns="0" bIns="0" rtlCol="0">
            <a:spAutoFit/>
          </a:bodyPr>
          <a:lstStyle/>
          <a:p>
            <a:r>
              <a:rPr lang="nl-NL" sz="1000" dirty="0">
                <a:gradFill>
                  <a:gsLst>
                    <a:gs pos="0">
                      <a:schemeClr val="tx1"/>
                    </a:gs>
                    <a:gs pos="86000">
                      <a:schemeClr val="tx1"/>
                    </a:gs>
                  </a:gsLst>
                  <a:lin ang="5400000" scaled="0"/>
                </a:gradFill>
              </a:rPr>
              <a:t>Huurders</a:t>
            </a:r>
          </a:p>
        </p:txBody>
      </p:sp>
      <p:pic>
        <p:nvPicPr>
          <p:cNvPr id="59" name="Picture 26" descr="Afbeeldingsresultaat voor booking.com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9428" y="87686"/>
            <a:ext cx="1129210" cy="752807"/>
          </a:xfrm>
          <a:prstGeom prst="rect">
            <a:avLst/>
          </a:prstGeom>
          <a:noFill/>
          <a:extLst>
            <a:ext uri="{909E8E84-426E-40DD-AFC4-6F175D3DCCD1}">
              <a14:hiddenFill xmlns:a14="http://schemas.microsoft.com/office/drawing/2010/main">
                <a:solidFill>
                  <a:srgbClr val="FFFFFF"/>
                </a:solidFill>
              </a14:hiddenFill>
            </a:ext>
          </a:extLst>
        </p:spPr>
      </p:pic>
      <p:sp>
        <p:nvSpPr>
          <p:cNvPr id="62" name="Rectangle 61"/>
          <p:cNvSpPr/>
          <p:nvPr/>
        </p:nvSpPr>
        <p:spPr>
          <a:xfrm>
            <a:off x="3881376" y="335246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Zoek</a:t>
            </a:r>
          </a:p>
          <a:p>
            <a:pPr algn="ctr"/>
            <a:r>
              <a:rPr lang="nl-NL" sz="1000" dirty="0">
                <a:solidFill>
                  <a:schemeClr val="tx1"/>
                </a:solidFill>
              </a:rPr>
              <a:t>algoritmen</a:t>
            </a:r>
          </a:p>
        </p:txBody>
      </p:sp>
      <p:sp>
        <p:nvSpPr>
          <p:cNvPr id="63" name="Rectangle 62"/>
          <p:cNvSpPr/>
          <p:nvPr/>
        </p:nvSpPr>
        <p:spPr>
          <a:xfrm>
            <a:off x="2651189" y="5330669"/>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Advertentie kosten</a:t>
            </a:r>
          </a:p>
        </p:txBody>
      </p:sp>
      <p:sp>
        <p:nvSpPr>
          <p:cNvPr id="64" name="Rectangle 63"/>
          <p:cNvSpPr/>
          <p:nvPr/>
        </p:nvSpPr>
        <p:spPr>
          <a:xfrm>
            <a:off x="7379287" y="5340348"/>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err="1">
                <a:solidFill>
                  <a:schemeClr val="tx1"/>
                </a:solidFill>
              </a:rPr>
              <a:t>Added</a:t>
            </a:r>
            <a:r>
              <a:rPr lang="nl-NL" sz="1000" dirty="0">
                <a:solidFill>
                  <a:schemeClr val="tx1"/>
                </a:solidFill>
              </a:rPr>
              <a:t> services</a:t>
            </a:r>
          </a:p>
          <a:p>
            <a:pPr algn="ctr"/>
            <a:r>
              <a:rPr lang="nl-NL" sz="1000" dirty="0">
                <a:solidFill>
                  <a:schemeClr val="tx1"/>
                </a:solidFill>
              </a:rPr>
              <a:t>voor presentatie verhuurders </a:t>
            </a:r>
          </a:p>
        </p:txBody>
      </p:sp>
      <p:sp>
        <p:nvSpPr>
          <p:cNvPr id="65" name="Rectangle 64"/>
          <p:cNvSpPr/>
          <p:nvPr/>
        </p:nvSpPr>
        <p:spPr>
          <a:xfrm>
            <a:off x="3393270" y="4139990"/>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Lokale development teams</a:t>
            </a:r>
          </a:p>
        </p:txBody>
      </p:sp>
      <p:sp>
        <p:nvSpPr>
          <p:cNvPr id="68" name="Rectangle 67"/>
          <p:cNvSpPr/>
          <p:nvPr/>
        </p:nvSpPr>
        <p:spPr>
          <a:xfrm>
            <a:off x="780023" y="3059559"/>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Betaal-</a:t>
            </a:r>
          </a:p>
          <a:p>
            <a:pPr algn="ctr"/>
            <a:r>
              <a:rPr lang="nl-NL" sz="1000" dirty="0">
                <a:solidFill>
                  <a:schemeClr val="tx1"/>
                </a:solidFill>
              </a:rPr>
              <a:t>diensten</a:t>
            </a:r>
          </a:p>
        </p:txBody>
      </p:sp>
    </p:spTree>
    <p:extLst>
      <p:ext uri="{BB962C8B-B14F-4D97-AF65-F5344CB8AC3E}">
        <p14:creationId xmlns:p14="http://schemas.microsoft.com/office/powerpoint/2010/main" val="496795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8783" y="243281"/>
            <a:ext cx="2359107" cy="369332"/>
          </a:xfrm>
          <a:prstGeom prst="rect">
            <a:avLst/>
          </a:prstGeom>
          <a:noFill/>
        </p:spPr>
        <p:txBody>
          <a:bodyPr wrap="none" rtlCol="0">
            <a:spAutoFit/>
          </a:bodyPr>
          <a:lstStyle/>
          <a:p>
            <a:r>
              <a:rPr lang="nl-NL" dirty="0"/>
              <a:t>Business Model Canvas</a:t>
            </a:r>
          </a:p>
        </p:txBody>
      </p:sp>
      <p:sp>
        <p:nvSpPr>
          <p:cNvPr id="7" name="Rectangle 6"/>
          <p:cNvSpPr/>
          <p:nvPr/>
        </p:nvSpPr>
        <p:spPr>
          <a:xfrm>
            <a:off x="318783" y="721453"/>
            <a:ext cx="2359107" cy="419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8" name="Rectangle 7"/>
          <p:cNvSpPr/>
          <p:nvPr/>
        </p:nvSpPr>
        <p:spPr>
          <a:xfrm>
            <a:off x="2675538" y="721453"/>
            <a:ext cx="2263226"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9" name="Rectangle 8"/>
          <p:cNvSpPr/>
          <p:nvPr/>
        </p:nvSpPr>
        <p:spPr>
          <a:xfrm>
            <a:off x="2677890" y="2822294"/>
            <a:ext cx="2263227"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0" name="Rectangle 9"/>
          <p:cNvSpPr/>
          <p:nvPr/>
        </p:nvSpPr>
        <p:spPr>
          <a:xfrm>
            <a:off x="4941117" y="721453"/>
            <a:ext cx="2290193" cy="419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1" name="Rectangle 10"/>
          <p:cNvSpPr/>
          <p:nvPr/>
        </p:nvSpPr>
        <p:spPr>
          <a:xfrm>
            <a:off x="7218415" y="723180"/>
            <a:ext cx="2332140"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2" name="Rectangle 11"/>
          <p:cNvSpPr/>
          <p:nvPr/>
        </p:nvSpPr>
        <p:spPr>
          <a:xfrm>
            <a:off x="7226603" y="2822294"/>
            <a:ext cx="2332140"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3" name="Rectangle 12"/>
          <p:cNvSpPr/>
          <p:nvPr/>
        </p:nvSpPr>
        <p:spPr>
          <a:xfrm>
            <a:off x="9545293" y="721453"/>
            <a:ext cx="2290193" cy="419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4" name="Rectangle 13"/>
          <p:cNvSpPr/>
          <p:nvPr/>
        </p:nvSpPr>
        <p:spPr>
          <a:xfrm>
            <a:off x="318783" y="4915949"/>
            <a:ext cx="5763235" cy="15939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5" name="Rectangle 14"/>
          <p:cNvSpPr/>
          <p:nvPr/>
        </p:nvSpPr>
        <p:spPr>
          <a:xfrm>
            <a:off x="6082019" y="4915949"/>
            <a:ext cx="5753468" cy="15939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7" name="TextBox 16"/>
          <p:cNvSpPr txBox="1"/>
          <p:nvPr/>
        </p:nvSpPr>
        <p:spPr>
          <a:xfrm>
            <a:off x="387698" y="721453"/>
            <a:ext cx="783933" cy="184666"/>
          </a:xfrm>
          <a:prstGeom prst="rect">
            <a:avLst/>
          </a:prstGeom>
          <a:noFill/>
        </p:spPr>
        <p:txBody>
          <a:bodyPr wrap="none" lIns="0" tIns="0" rIns="0" bIns="0" rtlCol="0">
            <a:spAutoFit/>
          </a:bodyPr>
          <a:lstStyle/>
          <a:p>
            <a:r>
              <a:rPr lang="nl-NL" sz="1200" dirty="0"/>
              <a:t>Key partners</a:t>
            </a:r>
          </a:p>
        </p:txBody>
      </p:sp>
      <p:sp>
        <p:nvSpPr>
          <p:cNvPr id="18" name="TextBox 17"/>
          <p:cNvSpPr txBox="1"/>
          <p:nvPr/>
        </p:nvSpPr>
        <p:spPr>
          <a:xfrm>
            <a:off x="2705659" y="760181"/>
            <a:ext cx="812210" cy="184666"/>
          </a:xfrm>
          <a:prstGeom prst="rect">
            <a:avLst/>
          </a:prstGeom>
          <a:noFill/>
        </p:spPr>
        <p:txBody>
          <a:bodyPr wrap="none" lIns="0" tIns="0" rIns="0" bIns="0" rtlCol="0">
            <a:spAutoFit/>
          </a:bodyPr>
          <a:lstStyle/>
          <a:p>
            <a:r>
              <a:rPr lang="en-GB" sz="1200" dirty="0"/>
              <a:t>Key activities</a:t>
            </a:r>
          </a:p>
        </p:txBody>
      </p:sp>
      <p:sp>
        <p:nvSpPr>
          <p:cNvPr id="19" name="TextBox 18"/>
          <p:cNvSpPr txBox="1"/>
          <p:nvPr/>
        </p:nvSpPr>
        <p:spPr>
          <a:xfrm>
            <a:off x="2707502" y="2857429"/>
            <a:ext cx="862416" cy="184666"/>
          </a:xfrm>
          <a:prstGeom prst="rect">
            <a:avLst/>
          </a:prstGeom>
          <a:noFill/>
        </p:spPr>
        <p:txBody>
          <a:bodyPr wrap="none" lIns="0" tIns="0" rIns="0" bIns="0" rtlCol="0">
            <a:spAutoFit/>
          </a:bodyPr>
          <a:lstStyle/>
          <a:p>
            <a:r>
              <a:rPr lang="en-US" sz="1200" dirty="0"/>
              <a:t>Key resources</a:t>
            </a:r>
          </a:p>
        </p:txBody>
      </p:sp>
      <p:sp>
        <p:nvSpPr>
          <p:cNvPr id="20" name="TextBox 19"/>
          <p:cNvSpPr txBox="1"/>
          <p:nvPr/>
        </p:nvSpPr>
        <p:spPr>
          <a:xfrm>
            <a:off x="5019439" y="721453"/>
            <a:ext cx="1159100" cy="184666"/>
          </a:xfrm>
          <a:prstGeom prst="rect">
            <a:avLst/>
          </a:prstGeom>
          <a:noFill/>
        </p:spPr>
        <p:txBody>
          <a:bodyPr wrap="none" lIns="0" tIns="0" rIns="0" bIns="0" rtlCol="0">
            <a:spAutoFit/>
          </a:bodyPr>
          <a:lstStyle/>
          <a:p>
            <a:r>
              <a:rPr lang="en-US" sz="1200" dirty="0"/>
              <a:t>Value propositions</a:t>
            </a:r>
          </a:p>
        </p:txBody>
      </p:sp>
      <p:sp>
        <p:nvSpPr>
          <p:cNvPr id="21" name="TextBox 20"/>
          <p:cNvSpPr txBox="1"/>
          <p:nvPr/>
        </p:nvSpPr>
        <p:spPr>
          <a:xfrm>
            <a:off x="7282066" y="713280"/>
            <a:ext cx="1441677" cy="184666"/>
          </a:xfrm>
          <a:prstGeom prst="rect">
            <a:avLst/>
          </a:prstGeom>
          <a:noFill/>
        </p:spPr>
        <p:txBody>
          <a:bodyPr wrap="none" lIns="0" tIns="0" rIns="0" bIns="0" rtlCol="0">
            <a:spAutoFit/>
          </a:bodyPr>
          <a:lstStyle/>
          <a:p>
            <a:r>
              <a:rPr lang="en-US" sz="1200" dirty="0"/>
              <a:t>Customer relationships</a:t>
            </a:r>
          </a:p>
        </p:txBody>
      </p:sp>
      <p:sp>
        <p:nvSpPr>
          <p:cNvPr id="22" name="TextBox 21"/>
          <p:cNvSpPr txBox="1"/>
          <p:nvPr/>
        </p:nvSpPr>
        <p:spPr>
          <a:xfrm>
            <a:off x="7314932" y="2967226"/>
            <a:ext cx="569067" cy="184666"/>
          </a:xfrm>
          <a:prstGeom prst="rect">
            <a:avLst/>
          </a:prstGeom>
          <a:noFill/>
        </p:spPr>
        <p:txBody>
          <a:bodyPr wrap="none" lIns="0" tIns="0" rIns="0" bIns="0" rtlCol="0">
            <a:spAutoFit/>
          </a:bodyPr>
          <a:lstStyle/>
          <a:p>
            <a:r>
              <a:rPr lang="en-US" sz="1200" dirty="0"/>
              <a:t>Channels</a:t>
            </a:r>
          </a:p>
        </p:txBody>
      </p:sp>
      <p:sp>
        <p:nvSpPr>
          <p:cNvPr id="23" name="TextBox 22"/>
          <p:cNvSpPr txBox="1"/>
          <p:nvPr/>
        </p:nvSpPr>
        <p:spPr>
          <a:xfrm>
            <a:off x="9610806" y="713280"/>
            <a:ext cx="1427186" cy="276999"/>
          </a:xfrm>
          <a:prstGeom prst="rect">
            <a:avLst/>
          </a:prstGeom>
          <a:noFill/>
        </p:spPr>
        <p:txBody>
          <a:bodyPr wrap="none" rtlCol="0">
            <a:spAutoFit/>
          </a:bodyPr>
          <a:lstStyle/>
          <a:p>
            <a:r>
              <a:rPr lang="en-US" sz="1200" dirty="0"/>
              <a:t>Customer segments</a:t>
            </a:r>
          </a:p>
        </p:txBody>
      </p:sp>
      <p:sp>
        <p:nvSpPr>
          <p:cNvPr id="24" name="TextBox 23"/>
          <p:cNvSpPr txBox="1"/>
          <p:nvPr/>
        </p:nvSpPr>
        <p:spPr>
          <a:xfrm>
            <a:off x="385079" y="4947539"/>
            <a:ext cx="877741" cy="184666"/>
          </a:xfrm>
          <a:prstGeom prst="rect">
            <a:avLst/>
          </a:prstGeom>
          <a:noFill/>
        </p:spPr>
        <p:txBody>
          <a:bodyPr wrap="none" lIns="0" tIns="0" rIns="0" bIns="0" rtlCol="0">
            <a:spAutoFit/>
          </a:bodyPr>
          <a:lstStyle/>
          <a:p>
            <a:r>
              <a:rPr lang="en-US" sz="1200" dirty="0"/>
              <a:t>Cost structure</a:t>
            </a:r>
          </a:p>
        </p:txBody>
      </p:sp>
      <p:sp>
        <p:nvSpPr>
          <p:cNvPr id="25" name="TextBox 24"/>
          <p:cNvSpPr txBox="1"/>
          <p:nvPr/>
        </p:nvSpPr>
        <p:spPr>
          <a:xfrm>
            <a:off x="6148314" y="4947539"/>
            <a:ext cx="1070101" cy="184666"/>
          </a:xfrm>
          <a:prstGeom prst="rect">
            <a:avLst/>
          </a:prstGeom>
          <a:noFill/>
        </p:spPr>
        <p:txBody>
          <a:bodyPr wrap="none" lIns="0" tIns="0" rIns="0" bIns="0" rtlCol="0">
            <a:spAutoFit/>
          </a:bodyPr>
          <a:lstStyle/>
          <a:p>
            <a:r>
              <a:rPr lang="en-US" sz="1200" dirty="0"/>
              <a:t>Revenue streams</a:t>
            </a:r>
          </a:p>
        </p:txBody>
      </p:sp>
      <p:pic>
        <p:nvPicPr>
          <p:cNvPr id="34" name="Picture 33"/>
          <p:cNvPicPr>
            <a:picLocks noChangeAspect="1"/>
          </p:cNvPicPr>
          <p:nvPr/>
        </p:nvPicPr>
        <p:blipFill>
          <a:blip r:embed="rId2"/>
          <a:stretch>
            <a:fillRect/>
          </a:stretch>
        </p:blipFill>
        <p:spPr>
          <a:xfrm>
            <a:off x="2122612" y="780120"/>
            <a:ext cx="455517" cy="436663"/>
          </a:xfrm>
          <a:prstGeom prst="rect">
            <a:avLst/>
          </a:prstGeom>
        </p:spPr>
      </p:pic>
      <p:sp>
        <p:nvSpPr>
          <p:cNvPr id="77" name="Rectangle 76"/>
          <p:cNvSpPr/>
          <p:nvPr/>
        </p:nvSpPr>
        <p:spPr>
          <a:xfrm>
            <a:off x="2918742" y="3197877"/>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Distributie centrum</a:t>
            </a:r>
          </a:p>
        </p:txBody>
      </p:sp>
      <p:sp>
        <p:nvSpPr>
          <p:cNvPr id="78" name="Rectangle 77"/>
          <p:cNvSpPr/>
          <p:nvPr/>
        </p:nvSpPr>
        <p:spPr>
          <a:xfrm>
            <a:off x="678541" y="130551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Fabrikanten</a:t>
            </a:r>
          </a:p>
        </p:txBody>
      </p:sp>
      <p:sp>
        <p:nvSpPr>
          <p:cNvPr id="4" name="AutoShape 4" descr="Afbeeldingsresultaat voor business model canvas amazon"/>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2" name="Rectangle 81"/>
          <p:cNvSpPr/>
          <p:nvPr/>
        </p:nvSpPr>
        <p:spPr>
          <a:xfrm>
            <a:off x="3813136" y="1094824"/>
            <a:ext cx="923183"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Verkoopkanaal particulieren</a:t>
            </a:r>
          </a:p>
        </p:txBody>
      </p:sp>
      <p:sp>
        <p:nvSpPr>
          <p:cNvPr id="83" name="Rectangle 82"/>
          <p:cNvSpPr/>
          <p:nvPr/>
        </p:nvSpPr>
        <p:spPr>
          <a:xfrm>
            <a:off x="3929929" y="3207196"/>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Bol.com platform</a:t>
            </a:r>
          </a:p>
        </p:txBody>
      </p:sp>
      <p:sp>
        <p:nvSpPr>
          <p:cNvPr id="84" name="Rectangle 83"/>
          <p:cNvSpPr/>
          <p:nvPr/>
        </p:nvSpPr>
        <p:spPr>
          <a:xfrm>
            <a:off x="533400" y="5512058"/>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Ontwikkeling Bol.com platform</a:t>
            </a:r>
          </a:p>
        </p:txBody>
      </p:sp>
      <p:sp>
        <p:nvSpPr>
          <p:cNvPr id="85" name="Rectangle 84"/>
          <p:cNvSpPr/>
          <p:nvPr/>
        </p:nvSpPr>
        <p:spPr>
          <a:xfrm>
            <a:off x="682866" y="2165667"/>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Particulieren</a:t>
            </a:r>
          </a:p>
        </p:txBody>
      </p:sp>
      <p:sp>
        <p:nvSpPr>
          <p:cNvPr id="86" name="Rectangle 85"/>
          <p:cNvSpPr/>
          <p:nvPr/>
        </p:nvSpPr>
        <p:spPr>
          <a:xfrm>
            <a:off x="2781347" y="1094824"/>
            <a:ext cx="923183"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Verkoopkanaal particulieren</a:t>
            </a:r>
          </a:p>
        </p:txBody>
      </p:sp>
      <p:sp>
        <p:nvSpPr>
          <p:cNvPr id="87" name="Rectangle 86"/>
          <p:cNvSpPr/>
          <p:nvPr/>
        </p:nvSpPr>
        <p:spPr>
          <a:xfrm>
            <a:off x="5087501" y="1056377"/>
            <a:ext cx="865384" cy="614306"/>
          </a:xfrm>
          <a:prstGeom prst="rect">
            <a:avLst/>
          </a:prstGeom>
          <a:solidFill>
            <a:srgbClr val="FFF697"/>
          </a:solidFill>
          <a:ln w="38100">
            <a:solidFill>
              <a:schemeClr val="accent2"/>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Community met veel potentiele klanten</a:t>
            </a:r>
          </a:p>
        </p:txBody>
      </p:sp>
      <p:sp>
        <p:nvSpPr>
          <p:cNvPr id="88" name="Rectangle 87"/>
          <p:cNvSpPr/>
          <p:nvPr/>
        </p:nvSpPr>
        <p:spPr>
          <a:xfrm>
            <a:off x="655515" y="3151892"/>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Pakketdiensten</a:t>
            </a:r>
          </a:p>
        </p:txBody>
      </p:sp>
      <p:sp>
        <p:nvSpPr>
          <p:cNvPr id="89" name="Rectangle 88"/>
          <p:cNvSpPr/>
          <p:nvPr/>
        </p:nvSpPr>
        <p:spPr>
          <a:xfrm>
            <a:off x="1613401" y="5521445"/>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Distributie centrum</a:t>
            </a:r>
          </a:p>
        </p:txBody>
      </p:sp>
      <p:sp>
        <p:nvSpPr>
          <p:cNvPr id="90" name="Rectangle 89"/>
          <p:cNvSpPr/>
          <p:nvPr/>
        </p:nvSpPr>
        <p:spPr>
          <a:xfrm>
            <a:off x="2719370" y="5525743"/>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Personeel-kosten</a:t>
            </a:r>
          </a:p>
        </p:txBody>
      </p:sp>
      <p:sp>
        <p:nvSpPr>
          <p:cNvPr id="91" name="Rectangle 90"/>
          <p:cNvSpPr/>
          <p:nvPr/>
        </p:nvSpPr>
        <p:spPr>
          <a:xfrm>
            <a:off x="5095097" y="3091682"/>
            <a:ext cx="865384" cy="614306"/>
          </a:xfrm>
          <a:prstGeom prst="rect">
            <a:avLst/>
          </a:prstGeom>
          <a:solidFill>
            <a:srgbClr val="FFF697"/>
          </a:solidFill>
          <a:ln w="38100">
            <a:solidFill>
              <a:srgbClr val="FF0000"/>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Community met veel aanbieders</a:t>
            </a:r>
          </a:p>
        </p:txBody>
      </p:sp>
      <p:sp>
        <p:nvSpPr>
          <p:cNvPr id="92" name="Rectangle 91"/>
          <p:cNvSpPr/>
          <p:nvPr/>
        </p:nvSpPr>
        <p:spPr>
          <a:xfrm>
            <a:off x="6082017" y="3091682"/>
            <a:ext cx="1060963" cy="614306"/>
          </a:xfrm>
          <a:prstGeom prst="rect">
            <a:avLst/>
          </a:prstGeom>
          <a:solidFill>
            <a:srgbClr val="FFF697"/>
          </a:solidFill>
          <a:ln w="38100">
            <a:solidFill>
              <a:srgbClr val="FF0000"/>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Uitgebreide zoek/vergelijk</a:t>
            </a:r>
          </a:p>
          <a:p>
            <a:pPr algn="ctr"/>
            <a:r>
              <a:rPr lang="nl-NL" sz="1000" dirty="0">
                <a:solidFill>
                  <a:schemeClr val="tx1"/>
                </a:solidFill>
              </a:rPr>
              <a:t>mogelijkheden</a:t>
            </a:r>
          </a:p>
        </p:txBody>
      </p:sp>
      <p:sp>
        <p:nvSpPr>
          <p:cNvPr id="93" name="Rectangle 92"/>
          <p:cNvSpPr/>
          <p:nvPr/>
        </p:nvSpPr>
        <p:spPr>
          <a:xfrm>
            <a:off x="2918742" y="4004380"/>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Zoek</a:t>
            </a:r>
          </a:p>
          <a:p>
            <a:pPr algn="ctr"/>
            <a:r>
              <a:rPr lang="nl-NL" sz="1000" dirty="0">
                <a:solidFill>
                  <a:schemeClr val="tx1"/>
                </a:solidFill>
              </a:rPr>
              <a:t>algoritmen</a:t>
            </a:r>
          </a:p>
        </p:txBody>
      </p:sp>
      <p:sp>
        <p:nvSpPr>
          <p:cNvPr id="94" name="Rectangle 93"/>
          <p:cNvSpPr/>
          <p:nvPr/>
        </p:nvSpPr>
        <p:spPr>
          <a:xfrm>
            <a:off x="5516871" y="3941521"/>
            <a:ext cx="1060963" cy="614306"/>
          </a:xfrm>
          <a:prstGeom prst="rect">
            <a:avLst/>
          </a:prstGeom>
          <a:solidFill>
            <a:srgbClr val="FFF697"/>
          </a:solidFill>
          <a:ln w="38100">
            <a:solidFill>
              <a:srgbClr val="FF0000"/>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Gemak thuiswinkelen</a:t>
            </a:r>
          </a:p>
        </p:txBody>
      </p:sp>
      <p:sp>
        <p:nvSpPr>
          <p:cNvPr id="95" name="Rectangle 94"/>
          <p:cNvSpPr/>
          <p:nvPr/>
        </p:nvSpPr>
        <p:spPr>
          <a:xfrm>
            <a:off x="8392673" y="1010978"/>
            <a:ext cx="1014263"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Digitaal (grotendeels geautomatiseerd)</a:t>
            </a:r>
          </a:p>
        </p:txBody>
      </p:sp>
      <p:sp>
        <p:nvSpPr>
          <p:cNvPr id="96" name="Rectangle 95"/>
          <p:cNvSpPr/>
          <p:nvPr/>
        </p:nvSpPr>
        <p:spPr>
          <a:xfrm>
            <a:off x="7295519" y="1824048"/>
            <a:ext cx="1014263"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Belonen frequent </a:t>
            </a:r>
            <a:r>
              <a:rPr lang="nl-NL" sz="1000" dirty="0" err="1">
                <a:solidFill>
                  <a:schemeClr val="tx1"/>
                </a:solidFill>
              </a:rPr>
              <a:t>buyers</a:t>
            </a:r>
            <a:endParaRPr lang="nl-NL" sz="1000" dirty="0">
              <a:solidFill>
                <a:schemeClr val="tx1"/>
              </a:solidFill>
            </a:endParaRPr>
          </a:p>
        </p:txBody>
      </p:sp>
      <p:sp>
        <p:nvSpPr>
          <p:cNvPr id="97" name="Rectangle 96"/>
          <p:cNvSpPr/>
          <p:nvPr/>
        </p:nvSpPr>
        <p:spPr>
          <a:xfrm>
            <a:off x="7274161" y="1004374"/>
            <a:ext cx="1014263"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Zelf service</a:t>
            </a:r>
          </a:p>
        </p:txBody>
      </p:sp>
      <p:sp>
        <p:nvSpPr>
          <p:cNvPr id="98" name="Rectangle 97"/>
          <p:cNvSpPr/>
          <p:nvPr/>
        </p:nvSpPr>
        <p:spPr>
          <a:xfrm>
            <a:off x="7380583" y="3276600"/>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Ontwikkeling Bol.com platform</a:t>
            </a:r>
          </a:p>
        </p:txBody>
      </p:sp>
      <p:sp>
        <p:nvSpPr>
          <p:cNvPr id="99" name="Rectangle 98"/>
          <p:cNvSpPr/>
          <p:nvPr/>
        </p:nvSpPr>
        <p:spPr>
          <a:xfrm>
            <a:off x="7412709" y="4054700"/>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Advertenties</a:t>
            </a:r>
          </a:p>
        </p:txBody>
      </p:sp>
      <p:sp>
        <p:nvSpPr>
          <p:cNvPr id="100" name="Rectangle 99"/>
          <p:cNvSpPr/>
          <p:nvPr/>
        </p:nvSpPr>
        <p:spPr>
          <a:xfrm>
            <a:off x="9980241" y="2322475"/>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Particulieren</a:t>
            </a:r>
          </a:p>
        </p:txBody>
      </p:sp>
      <p:sp>
        <p:nvSpPr>
          <p:cNvPr id="101" name="Rectangle 100"/>
          <p:cNvSpPr/>
          <p:nvPr/>
        </p:nvSpPr>
        <p:spPr>
          <a:xfrm>
            <a:off x="9980241" y="1349224"/>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Fabrikanten</a:t>
            </a:r>
          </a:p>
        </p:txBody>
      </p:sp>
      <p:sp>
        <p:nvSpPr>
          <p:cNvPr id="102" name="Rectangle 101"/>
          <p:cNvSpPr/>
          <p:nvPr/>
        </p:nvSpPr>
        <p:spPr>
          <a:xfrm>
            <a:off x="671604" y="401008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Betaal-</a:t>
            </a:r>
          </a:p>
          <a:p>
            <a:pPr algn="ctr"/>
            <a:r>
              <a:rPr lang="nl-NL" sz="1000" dirty="0">
                <a:solidFill>
                  <a:schemeClr val="tx1"/>
                </a:solidFill>
              </a:rPr>
              <a:t>diensten</a:t>
            </a:r>
          </a:p>
        </p:txBody>
      </p:sp>
      <p:sp>
        <p:nvSpPr>
          <p:cNvPr id="103" name="Rectangle 102"/>
          <p:cNvSpPr/>
          <p:nvPr/>
        </p:nvSpPr>
        <p:spPr>
          <a:xfrm>
            <a:off x="6500945" y="5490005"/>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Commissie</a:t>
            </a:r>
          </a:p>
        </p:txBody>
      </p:sp>
      <p:sp>
        <p:nvSpPr>
          <p:cNvPr id="104" name="Rectangle 103"/>
          <p:cNvSpPr/>
          <p:nvPr/>
        </p:nvSpPr>
        <p:spPr>
          <a:xfrm>
            <a:off x="7723399" y="5487002"/>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Bemiddeling</a:t>
            </a:r>
          </a:p>
          <a:p>
            <a:pPr algn="ctr"/>
            <a:r>
              <a:rPr lang="nl-NL" sz="1000" dirty="0">
                <a:solidFill>
                  <a:schemeClr val="tx1"/>
                </a:solidFill>
              </a:rPr>
              <a:t>fee</a:t>
            </a:r>
          </a:p>
        </p:txBody>
      </p:sp>
      <p:sp>
        <p:nvSpPr>
          <p:cNvPr id="105" name="Rectangle 104"/>
          <p:cNvSpPr/>
          <p:nvPr/>
        </p:nvSpPr>
        <p:spPr>
          <a:xfrm>
            <a:off x="8409727" y="3604452"/>
            <a:ext cx="1014263"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err="1">
                <a:solidFill>
                  <a:schemeClr val="tx1"/>
                </a:solidFill>
              </a:rPr>
              <a:t>Affiliate</a:t>
            </a:r>
            <a:r>
              <a:rPr lang="nl-NL" sz="1000" dirty="0">
                <a:solidFill>
                  <a:schemeClr val="tx1"/>
                </a:solidFill>
              </a:rPr>
              <a:t> verkoop</a:t>
            </a:r>
          </a:p>
        </p:txBody>
      </p:sp>
    </p:spTree>
    <p:extLst>
      <p:ext uri="{BB962C8B-B14F-4D97-AF65-F5344CB8AC3E}">
        <p14:creationId xmlns:p14="http://schemas.microsoft.com/office/powerpoint/2010/main" val="2595072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1220401"/>
            <a:ext cx="12192000" cy="5664200"/>
          </a:xfrm>
          <a:prstGeom prst="rect">
            <a:avLst/>
          </a:prstGeom>
          <a:solidFill>
            <a:schemeClr val="tx1">
              <a:lumMod val="10000"/>
              <a:lumOff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667"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41" name="Title 12"/>
          <p:cNvSpPr txBox="1">
            <a:spLocks/>
          </p:cNvSpPr>
          <p:nvPr/>
        </p:nvSpPr>
        <p:spPr>
          <a:xfrm>
            <a:off x="501615" y="482600"/>
            <a:ext cx="11161444" cy="609397"/>
          </a:xfrm>
          <a:prstGeom prst="rect">
            <a:avLst/>
          </a:prstGeom>
        </p:spPr>
        <p:txBody>
          <a:bodyPr/>
          <a:lstStyle>
            <a:lvl1pPr algn="l" defTabSz="68562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marL="0" marR="0" lvl="0" indent="0" algn="l" defTabSz="914142"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BMC Synchromodaal Community </a:t>
            </a:r>
            <a:r>
              <a:rPr kumimoji="0" lang="en-US" sz="4400" b="0" i="0" u="none" strike="noStrike" kern="1200" cap="none" spc="-100" normalizeH="0" baseline="0" noProof="0" dirty="0" err="1">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Systeem</a:t>
            </a:r>
            <a:endPar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endParaRPr>
          </a:p>
        </p:txBody>
      </p:sp>
      <p:sp>
        <p:nvSpPr>
          <p:cNvPr id="5" name="TextBox 4"/>
          <p:cNvSpPr txBox="1"/>
          <p:nvPr/>
        </p:nvSpPr>
        <p:spPr>
          <a:xfrm>
            <a:off x="533400" y="1828800"/>
            <a:ext cx="10820400" cy="4985980"/>
          </a:xfrm>
          <a:prstGeom prst="rect">
            <a:avLst/>
          </a:prstGeom>
          <a:noFill/>
        </p:spPr>
        <p:txBody>
          <a:bodyPr wrap="square" lIns="0" tIns="0" rIns="0" bIns="0" rtlCol="0">
            <a:spAutoFit/>
          </a:bodyPr>
          <a:lstStyle/>
          <a:p>
            <a:r>
              <a:rPr lang="nl-NL" dirty="0">
                <a:gradFill>
                  <a:gsLst>
                    <a:gs pos="0">
                      <a:schemeClr val="tx1"/>
                    </a:gs>
                    <a:gs pos="86000">
                      <a:schemeClr val="tx1"/>
                    </a:gs>
                  </a:gsLst>
                  <a:lin ang="5400000" scaled="0"/>
                </a:gradFill>
              </a:rPr>
              <a:t>Voor het business model van de synchromodale community zijn de volgende onderdelen van belang:</a:t>
            </a:r>
          </a:p>
          <a:p>
            <a:pPr marL="285750" indent="-285750">
              <a:buFont typeface="Arial" panose="020B0604020202020204" pitchFamily="34" charset="0"/>
              <a:buChar char="•"/>
            </a:pPr>
            <a:r>
              <a:rPr lang="nl-NL" dirty="0">
                <a:gradFill>
                  <a:gsLst>
                    <a:gs pos="0">
                      <a:schemeClr val="tx1"/>
                    </a:gs>
                    <a:gs pos="86000">
                      <a:schemeClr val="tx1"/>
                    </a:gs>
                  </a:gsLst>
                  <a:lin ang="5400000" scaled="0"/>
                </a:gradFill>
              </a:rPr>
              <a:t>Realisatie van een platform met slimme algoritmen die aansluiten bij de behoefte profielen van de aangesloten partijen. Direct bijdragen aan efficiency verbetering.</a:t>
            </a:r>
          </a:p>
          <a:p>
            <a:pPr marL="285750" indent="-285750">
              <a:buFont typeface="Arial" panose="020B0604020202020204" pitchFamily="34" charset="0"/>
              <a:buChar char="•"/>
            </a:pPr>
            <a:r>
              <a:rPr lang="nl-NL" dirty="0">
                <a:gradFill>
                  <a:gsLst>
                    <a:gs pos="0">
                      <a:schemeClr val="tx1"/>
                    </a:gs>
                    <a:gs pos="86000">
                      <a:schemeClr val="tx1"/>
                    </a:gs>
                  </a:gsLst>
                  <a:lin ang="5400000" scaled="0"/>
                </a:gradFill>
              </a:rPr>
              <a:t>Stimuleren van een cross-chain </a:t>
            </a:r>
            <a:r>
              <a:rPr lang="nl-NL" dirty="0" err="1">
                <a:gradFill>
                  <a:gsLst>
                    <a:gs pos="0">
                      <a:schemeClr val="tx1"/>
                    </a:gs>
                    <a:gs pos="86000">
                      <a:schemeClr val="tx1"/>
                    </a:gs>
                  </a:gsLst>
                  <a:lin ang="5400000" scaled="0"/>
                </a:gradFill>
              </a:rPr>
              <a:t>network</a:t>
            </a:r>
            <a:r>
              <a:rPr lang="nl-NL" dirty="0">
                <a:gradFill>
                  <a:gsLst>
                    <a:gs pos="0">
                      <a:schemeClr val="tx1"/>
                    </a:gs>
                    <a:gs pos="86000">
                      <a:schemeClr val="tx1"/>
                    </a:gs>
                  </a:gsLst>
                  <a:lin ang="5400000" scaled="0"/>
                </a:gradFill>
              </a:rPr>
              <a:t> effect door een lage drempel en voldoende relevante actuele content. Binnen een korte periode moeten veel partijen willen aansluiten omdat andere ketenpartners ook in de community zitten. </a:t>
            </a:r>
          </a:p>
          <a:p>
            <a:pPr marL="742950" lvl="1" indent="-285750">
              <a:buFont typeface="Arial" panose="020B0604020202020204" pitchFamily="34" charset="0"/>
              <a:buChar char="•"/>
            </a:pPr>
            <a:r>
              <a:rPr lang="nl-NL" dirty="0">
                <a:gradFill>
                  <a:gsLst>
                    <a:gs pos="0">
                      <a:schemeClr val="tx1"/>
                    </a:gs>
                    <a:gs pos="86000">
                      <a:schemeClr val="tx1"/>
                    </a:gs>
                  </a:gsLst>
                  <a:lin ang="5400000" scaled="0"/>
                </a:gradFill>
              </a:rPr>
              <a:t>Aansluiten op basis van uitgangspunt tweezijdig datadelen. Partijen die aansluiten delen data en krijgen data van de partijen waarmee zij data delen. </a:t>
            </a:r>
          </a:p>
          <a:p>
            <a:pPr marL="742950" lvl="1" indent="-285750">
              <a:buFont typeface="Arial" panose="020B0604020202020204" pitchFamily="34" charset="0"/>
              <a:buChar char="•"/>
            </a:pPr>
            <a:r>
              <a:rPr lang="nl-NL" dirty="0">
                <a:gradFill>
                  <a:gsLst>
                    <a:gs pos="0">
                      <a:schemeClr val="tx1"/>
                    </a:gs>
                    <a:gs pos="86000">
                      <a:schemeClr val="tx1"/>
                    </a:gs>
                  </a:gsLst>
                  <a:lin ang="5400000" scaled="0"/>
                </a:gradFill>
              </a:rPr>
              <a:t>Lage drempel door gratis toegang en Premium services</a:t>
            </a:r>
          </a:p>
          <a:p>
            <a:pPr marL="285750" indent="-285750">
              <a:buFont typeface="Arial" panose="020B0604020202020204" pitchFamily="34" charset="0"/>
              <a:buChar char="•"/>
            </a:pPr>
            <a:r>
              <a:rPr lang="nl-NL" dirty="0">
                <a:gradFill>
                  <a:gsLst>
                    <a:gs pos="0">
                      <a:schemeClr val="tx1"/>
                    </a:gs>
                    <a:gs pos="86000">
                      <a:schemeClr val="tx1"/>
                    </a:gs>
                  </a:gsLst>
                  <a:lin ang="5400000" scaled="0"/>
                </a:gradFill>
              </a:rPr>
              <a:t>Geen winstoogmerk. Partijen die deelnemen realiseren ‘winst’ door deelname aan de community. Minimaal voldoende dekking voor operationele kosten en doorontwikkeling van het platform door:</a:t>
            </a:r>
          </a:p>
          <a:p>
            <a:pPr marL="742950" lvl="1" indent="-285750">
              <a:buFont typeface="Arial" panose="020B0604020202020204" pitchFamily="34" charset="0"/>
              <a:buChar char="•"/>
            </a:pPr>
            <a:r>
              <a:rPr lang="nl-NL" dirty="0">
                <a:gradFill>
                  <a:gsLst>
                    <a:gs pos="0">
                      <a:schemeClr val="tx1"/>
                    </a:gs>
                    <a:gs pos="86000">
                      <a:schemeClr val="tx1"/>
                    </a:gs>
                  </a:gsLst>
                  <a:lin ang="5400000" scaled="0"/>
                </a:gradFill>
              </a:rPr>
              <a:t>Premium services (Bijvoorbeeld: orders boeken via de community, data onderhoud via de community)</a:t>
            </a:r>
          </a:p>
          <a:p>
            <a:pPr marL="742950" lvl="1" indent="-285750">
              <a:buFont typeface="Arial" panose="020B0604020202020204" pitchFamily="34" charset="0"/>
              <a:buChar char="•"/>
            </a:pPr>
            <a:r>
              <a:rPr lang="nl-NL" dirty="0">
                <a:gradFill>
                  <a:gsLst>
                    <a:gs pos="0">
                      <a:schemeClr val="tx1"/>
                    </a:gs>
                    <a:gs pos="86000">
                      <a:schemeClr val="tx1"/>
                    </a:gs>
                  </a:gsLst>
                  <a:lin ang="5400000" scaled="0"/>
                </a:gradFill>
              </a:rPr>
              <a:t>Derde partijen die integraties kunnen aanbieden. Bijvoorbeeld:</a:t>
            </a:r>
          </a:p>
          <a:p>
            <a:pPr marL="1200150" lvl="2" indent="-285750">
              <a:buFont typeface="Arial" panose="020B0604020202020204" pitchFamily="34" charset="0"/>
              <a:buChar char="•"/>
            </a:pPr>
            <a:r>
              <a:rPr lang="nl-NL" dirty="0">
                <a:gradFill>
                  <a:gsLst>
                    <a:gs pos="0">
                      <a:schemeClr val="tx1"/>
                    </a:gs>
                    <a:gs pos="86000">
                      <a:schemeClr val="tx1"/>
                    </a:gs>
                  </a:gsLst>
                  <a:lin ang="5400000" scaled="0"/>
                </a:gradFill>
              </a:rPr>
              <a:t>Data leveranciers voor geografische data (voor: </a:t>
            </a:r>
            <a:r>
              <a:rPr lang="nl-NL" dirty="0" err="1">
                <a:gradFill>
                  <a:gsLst>
                    <a:gs pos="0">
                      <a:schemeClr val="tx1"/>
                    </a:gs>
                    <a:gs pos="86000">
                      <a:schemeClr val="tx1"/>
                    </a:gs>
                  </a:gsLst>
                  <a:lin ang="5400000" scaled="0"/>
                </a:gradFill>
              </a:rPr>
              <a:t>afstandberekenen</a:t>
            </a:r>
            <a:r>
              <a:rPr lang="nl-NL" dirty="0">
                <a:gradFill>
                  <a:gsLst>
                    <a:gs pos="0">
                      <a:schemeClr val="tx1"/>
                    </a:gs>
                    <a:gs pos="86000">
                      <a:schemeClr val="tx1"/>
                    </a:gs>
                  </a:gsLst>
                  <a:lin ang="5400000" scaled="0"/>
                </a:gradFill>
              </a:rPr>
              <a:t>, waterstand informatie, </a:t>
            </a:r>
            <a:r>
              <a:rPr lang="nl-NL" dirty="0" err="1">
                <a:gradFill>
                  <a:gsLst>
                    <a:gs pos="0">
                      <a:schemeClr val="tx1"/>
                    </a:gs>
                    <a:gs pos="86000">
                      <a:schemeClr val="tx1"/>
                    </a:gs>
                  </a:gsLst>
                  <a:lin ang="5400000" scaled="0"/>
                </a:gradFill>
              </a:rPr>
              <a:t>etc</a:t>
            </a:r>
            <a:r>
              <a:rPr lang="nl-NL" dirty="0">
                <a:gradFill>
                  <a:gsLst>
                    <a:gs pos="0">
                      <a:schemeClr val="tx1"/>
                    </a:gs>
                    <a:gs pos="86000">
                      <a:schemeClr val="tx1"/>
                    </a:gs>
                  </a:gsLst>
                  <a:lin ang="5400000" scaled="0"/>
                </a:gradFill>
              </a:rPr>
              <a:t>)</a:t>
            </a:r>
          </a:p>
          <a:p>
            <a:pPr marL="1200150" lvl="2" indent="-285750">
              <a:buFont typeface="Arial" panose="020B0604020202020204" pitchFamily="34" charset="0"/>
              <a:buChar char="•"/>
            </a:pPr>
            <a:r>
              <a:rPr lang="nl-NL" dirty="0">
                <a:gradFill>
                  <a:gsLst>
                    <a:gs pos="0">
                      <a:schemeClr val="tx1"/>
                    </a:gs>
                    <a:gs pos="86000">
                      <a:schemeClr val="tx1"/>
                    </a:gs>
                  </a:gsLst>
                  <a:lin ang="5400000" scaled="0"/>
                </a:gradFill>
              </a:rPr>
              <a:t>Applicatie leveranciers die gebruik maken van de data uit het community systeem.</a:t>
            </a:r>
          </a:p>
          <a:p>
            <a:pPr marL="742950" lvl="1" indent="-285750">
              <a:buFont typeface="Arial" panose="020B0604020202020204" pitchFamily="34" charset="0"/>
              <a:buChar char="•"/>
            </a:pPr>
            <a:endParaRPr lang="nl-NL" dirty="0">
              <a:gradFill>
                <a:gsLst>
                  <a:gs pos="0">
                    <a:schemeClr val="tx1"/>
                  </a:gs>
                  <a:gs pos="86000">
                    <a:schemeClr val="tx1"/>
                  </a:gs>
                </a:gsLst>
                <a:lin ang="5400000" scaled="0"/>
              </a:gradFill>
            </a:endParaRPr>
          </a:p>
          <a:p>
            <a:pPr marL="742950" lvl="1" indent="-285750">
              <a:buFont typeface="Arial" panose="020B0604020202020204" pitchFamily="34" charset="0"/>
              <a:buChar char="•"/>
            </a:pPr>
            <a:endParaRPr lang="nl-NL" dirty="0">
              <a:gradFill>
                <a:gsLst>
                  <a:gs pos="0">
                    <a:schemeClr val="tx1"/>
                  </a:gs>
                  <a:gs pos="86000">
                    <a:schemeClr val="tx1"/>
                  </a:gs>
                </a:gsLst>
                <a:lin ang="5400000" scaled="0"/>
              </a:gradFill>
            </a:endParaRPr>
          </a:p>
          <a:p>
            <a:pPr marL="742950" lvl="1" indent="-285750">
              <a:buFont typeface="Arial" panose="020B0604020202020204" pitchFamily="34" charset="0"/>
              <a:buChar char="•"/>
            </a:pPr>
            <a:endParaRPr lang="nl-NL" dirty="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381996936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8783" y="243281"/>
            <a:ext cx="2359107" cy="369332"/>
          </a:xfrm>
          <a:prstGeom prst="rect">
            <a:avLst/>
          </a:prstGeom>
          <a:noFill/>
        </p:spPr>
        <p:txBody>
          <a:bodyPr wrap="none" rtlCol="0">
            <a:spAutoFit/>
          </a:bodyPr>
          <a:lstStyle/>
          <a:p>
            <a:r>
              <a:rPr lang="nl-NL" dirty="0"/>
              <a:t>Business Model Canvas</a:t>
            </a:r>
          </a:p>
        </p:txBody>
      </p:sp>
      <p:sp>
        <p:nvSpPr>
          <p:cNvPr id="6" name="TextBox 5"/>
          <p:cNvSpPr txBox="1"/>
          <p:nvPr/>
        </p:nvSpPr>
        <p:spPr>
          <a:xfrm>
            <a:off x="4770597" y="243281"/>
            <a:ext cx="2755434" cy="369332"/>
          </a:xfrm>
          <a:prstGeom prst="rect">
            <a:avLst/>
          </a:prstGeom>
          <a:noFill/>
        </p:spPr>
        <p:txBody>
          <a:bodyPr wrap="none" rtlCol="0">
            <a:spAutoFit/>
          </a:bodyPr>
          <a:lstStyle/>
          <a:p>
            <a:r>
              <a:rPr lang="nl-NL" dirty="0"/>
              <a:t>Synchromodale community</a:t>
            </a:r>
          </a:p>
        </p:txBody>
      </p:sp>
      <p:sp>
        <p:nvSpPr>
          <p:cNvPr id="7" name="Rectangle 6"/>
          <p:cNvSpPr/>
          <p:nvPr/>
        </p:nvSpPr>
        <p:spPr>
          <a:xfrm>
            <a:off x="318783" y="721453"/>
            <a:ext cx="2359107" cy="419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8" name="Rectangle 7"/>
          <p:cNvSpPr/>
          <p:nvPr/>
        </p:nvSpPr>
        <p:spPr>
          <a:xfrm>
            <a:off x="2675538" y="721453"/>
            <a:ext cx="2263226"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9" name="Rectangle 8"/>
          <p:cNvSpPr/>
          <p:nvPr/>
        </p:nvSpPr>
        <p:spPr>
          <a:xfrm>
            <a:off x="2677890" y="2822294"/>
            <a:ext cx="2263227"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0" name="Rectangle 9"/>
          <p:cNvSpPr/>
          <p:nvPr/>
        </p:nvSpPr>
        <p:spPr>
          <a:xfrm>
            <a:off x="4941117" y="721453"/>
            <a:ext cx="2290193" cy="419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1" name="Rectangle 10"/>
          <p:cNvSpPr/>
          <p:nvPr/>
        </p:nvSpPr>
        <p:spPr>
          <a:xfrm>
            <a:off x="7226603" y="721453"/>
            <a:ext cx="2332140"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2" name="Rectangle 11"/>
          <p:cNvSpPr/>
          <p:nvPr/>
        </p:nvSpPr>
        <p:spPr>
          <a:xfrm>
            <a:off x="7226603" y="2822294"/>
            <a:ext cx="2332140"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3" name="Rectangle 12"/>
          <p:cNvSpPr/>
          <p:nvPr/>
        </p:nvSpPr>
        <p:spPr>
          <a:xfrm>
            <a:off x="9545293" y="721453"/>
            <a:ext cx="2290193" cy="419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4" name="Rectangle 13"/>
          <p:cNvSpPr/>
          <p:nvPr/>
        </p:nvSpPr>
        <p:spPr>
          <a:xfrm>
            <a:off x="318783" y="4915949"/>
            <a:ext cx="5763235" cy="15939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5" name="Rectangle 14"/>
          <p:cNvSpPr/>
          <p:nvPr/>
        </p:nvSpPr>
        <p:spPr>
          <a:xfrm>
            <a:off x="6082019" y="4915949"/>
            <a:ext cx="5753468" cy="15939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7" name="TextBox 16"/>
          <p:cNvSpPr txBox="1"/>
          <p:nvPr/>
        </p:nvSpPr>
        <p:spPr>
          <a:xfrm>
            <a:off x="387698" y="721453"/>
            <a:ext cx="783933" cy="184666"/>
          </a:xfrm>
          <a:prstGeom prst="rect">
            <a:avLst/>
          </a:prstGeom>
          <a:noFill/>
        </p:spPr>
        <p:txBody>
          <a:bodyPr wrap="none" lIns="0" tIns="0" rIns="0" bIns="0" rtlCol="0">
            <a:spAutoFit/>
          </a:bodyPr>
          <a:lstStyle/>
          <a:p>
            <a:r>
              <a:rPr lang="nl-NL" sz="1200" dirty="0"/>
              <a:t>Key partners</a:t>
            </a:r>
          </a:p>
        </p:txBody>
      </p:sp>
      <p:sp>
        <p:nvSpPr>
          <p:cNvPr id="18" name="TextBox 17"/>
          <p:cNvSpPr txBox="1"/>
          <p:nvPr/>
        </p:nvSpPr>
        <p:spPr>
          <a:xfrm>
            <a:off x="2705659" y="760181"/>
            <a:ext cx="812210" cy="184666"/>
          </a:xfrm>
          <a:prstGeom prst="rect">
            <a:avLst/>
          </a:prstGeom>
          <a:noFill/>
        </p:spPr>
        <p:txBody>
          <a:bodyPr wrap="none" lIns="0" tIns="0" rIns="0" bIns="0" rtlCol="0">
            <a:spAutoFit/>
          </a:bodyPr>
          <a:lstStyle/>
          <a:p>
            <a:r>
              <a:rPr lang="en-GB" sz="1200" dirty="0"/>
              <a:t>Key activities</a:t>
            </a:r>
          </a:p>
        </p:txBody>
      </p:sp>
      <p:sp>
        <p:nvSpPr>
          <p:cNvPr id="19" name="TextBox 18"/>
          <p:cNvSpPr txBox="1"/>
          <p:nvPr/>
        </p:nvSpPr>
        <p:spPr>
          <a:xfrm>
            <a:off x="2707502" y="2857429"/>
            <a:ext cx="862416" cy="184666"/>
          </a:xfrm>
          <a:prstGeom prst="rect">
            <a:avLst/>
          </a:prstGeom>
          <a:noFill/>
        </p:spPr>
        <p:txBody>
          <a:bodyPr wrap="none" lIns="0" tIns="0" rIns="0" bIns="0" rtlCol="0">
            <a:spAutoFit/>
          </a:bodyPr>
          <a:lstStyle/>
          <a:p>
            <a:r>
              <a:rPr lang="en-US" sz="1200" dirty="0"/>
              <a:t>Key resources</a:t>
            </a:r>
          </a:p>
        </p:txBody>
      </p:sp>
      <p:sp>
        <p:nvSpPr>
          <p:cNvPr id="20" name="TextBox 19"/>
          <p:cNvSpPr txBox="1"/>
          <p:nvPr/>
        </p:nvSpPr>
        <p:spPr>
          <a:xfrm>
            <a:off x="5019439" y="721453"/>
            <a:ext cx="1159100" cy="184666"/>
          </a:xfrm>
          <a:prstGeom prst="rect">
            <a:avLst/>
          </a:prstGeom>
          <a:noFill/>
        </p:spPr>
        <p:txBody>
          <a:bodyPr wrap="none" lIns="0" tIns="0" rIns="0" bIns="0" rtlCol="0">
            <a:spAutoFit/>
          </a:bodyPr>
          <a:lstStyle/>
          <a:p>
            <a:r>
              <a:rPr lang="en-US" sz="1200" dirty="0"/>
              <a:t>Value propositions</a:t>
            </a:r>
          </a:p>
        </p:txBody>
      </p:sp>
      <p:sp>
        <p:nvSpPr>
          <p:cNvPr id="21" name="TextBox 20"/>
          <p:cNvSpPr txBox="1"/>
          <p:nvPr/>
        </p:nvSpPr>
        <p:spPr>
          <a:xfrm>
            <a:off x="7282066" y="713280"/>
            <a:ext cx="1441677" cy="184666"/>
          </a:xfrm>
          <a:prstGeom prst="rect">
            <a:avLst/>
          </a:prstGeom>
          <a:noFill/>
        </p:spPr>
        <p:txBody>
          <a:bodyPr wrap="none" lIns="0" tIns="0" rIns="0" bIns="0" rtlCol="0">
            <a:spAutoFit/>
          </a:bodyPr>
          <a:lstStyle/>
          <a:p>
            <a:r>
              <a:rPr lang="en-US" sz="1200" dirty="0"/>
              <a:t>Customer relationships</a:t>
            </a:r>
          </a:p>
        </p:txBody>
      </p:sp>
      <p:sp>
        <p:nvSpPr>
          <p:cNvPr id="22" name="TextBox 21"/>
          <p:cNvSpPr txBox="1"/>
          <p:nvPr/>
        </p:nvSpPr>
        <p:spPr>
          <a:xfrm>
            <a:off x="7314932" y="2967226"/>
            <a:ext cx="569067" cy="184666"/>
          </a:xfrm>
          <a:prstGeom prst="rect">
            <a:avLst/>
          </a:prstGeom>
          <a:noFill/>
        </p:spPr>
        <p:txBody>
          <a:bodyPr wrap="none" lIns="0" tIns="0" rIns="0" bIns="0" rtlCol="0">
            <a:spAutoFit/>
          </a:bodyPr>
          <a:lstStyle/>
          <a:p>
            <a:r>
              <a:rPr lang="en-US" sz="1200" dirty="0"/>
              <a:t>Channels</a:t>
            </a:r>
          </a:p>
        </p:txBody>
      </p:sp>
      <p:sp>
        <p:nvSpPr>
          <p:cNvPr id="23" name="TextBox 22"/>
          <p:cNvSpPr txBox="1"/>
          <p:nvPr/>
        </p:nvSpPr>
        <p:spPr>
          <a:xfrm>
            <a:off x="9610806" y="713280"/>
            <a:ext cx="1427186" cy="276999"/>
          </a:xfrm>
          <a:prstGeom prst="rect">
            <a:avLst/>
          </a:prstGeom>
          <a:noFill/>
        </p:spPr>
        <p:txBody>
          <a:bodyPr wrap="none" rtlCol="0">
            <a:spAutoFit/>
          </a:bodyPr>
          <a:lstStyle/>
          <a:p>
            <a:r>
              <a:rPr lang="en-US" sz="1200" dirty="0"/>
              <a:t>Customer segments</a:t>
            </a:r>
          </a:p>
        </p:txBody>
      </p:sp>
      <p:sp>
        <p:nvSpPr>
          <p:cNvPr id="24" name="TextBox 23"/>
          <p:cNvSpPr txBox="1"/>
          <p:nvPr/>
        </p:nvSpPr>
        <p:spPr>
          <a:xfrm>
            <a:off x="385079" y="4947539"/>
            <a:ext cx="877741" cy="184666"/>
          </a:xfrm>
          <a:prstGeom prst="rect">
            <a:avLst/>
          </a:prstGeom>
          <a:noFill/>
        </p:spPr>
        <p:txBody>
          <a:bodyPr wrap="none" lIns="0" tIns="0" rIns="0" bIns="0" rtlCol="0">
            <a:spAutoFit/>
          </a:bodyPr>
          <a:lstStyle/>
          <a:p>
            <a:r>
              <a:rPr lang="en-US" sz="1200" dirty="0"/>
              <a:t>Cost structure</a:t>
            </a:r>
          </a:p>
        </p:txBody>
      </p:sp>
      <p:sp>
        <p:nvSpPr>
          <p:cNvPr id="25" name="TextBox 24"/>
          <p:cNvSpPr txBox="1"/>
          <p:nvPr/>
        </p:nvSpPr>
        <p:spPr>
          <a:xfrm>
            <a:off x="6148314" y="4947539"/>
            <a:ext cx="1070101" cy="184666"/>
          </a:xfrm>
          <a:prstGeom prst="rect">
            <a:avLst/>
          </a:prstGeom>
          <a:noFill/>
        </p:spPr>
        <p:txBody>
          <a:bodyPr wrap="none" lIns="0" tIns="0" rIns="0" bIns="0" rtlCol="0">
            <a:spAutoFit/>
          </a:bodyPr>
          <a:lstStyle/>
          <a:p>
            <a:r>
              <a:rPr lang="en-US" sz="1200" dirty="0"/>
              <a:t>Revenue streams</a:t>
            </a:r>
          </a:p>
        </p:txBody>
      </p:sp>
      <p:sp>
        <p:nvSpPr>
          <p:cNvPr id="26" name="Rectangle 25"/>
          <p:cNvSpPr/>
          <p:nvPr/>
        </p:nvSpPr>
        <p:spPr>
          <a:xfrm rot="21122467">
            <a:off x="1609990" y="533204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Marketing</a:t>
            </a:r>
          </a:p>
        </p:txBody>
      </p:sp>
      <p:pic>
        <p:nvPicPr>
          <p:cNvPr id="34" name="Picture 33"/>
          <p:cNvPicPr>
            <a:picLocks noChangeAspect="1"/>
          </p:cNvPicPr>
          <p:nvPr/>
        </p:nvPicPr>
        <p:blipFill>
          <a:blip r:embed="rId2"/>
          <a:stretch>
            <a:fillRect/>
          </a:stretch>
        </p:blipFill>
        <p:spPr>
          <a:xfrm>
            <a:off x="2122612" y="780120"/>
            <a:ext cx="455517" cy="436663"/>
          </a:xfrm>
          <a:prstGeom prst="rect">
            <a:avLst/>
          </a:prstGeom>
        </p:spPr>
      </p:pic>
      <p:sp>
        <p:nvSpPr>
          <p:cNvPr id="37" name="Rectangle 36"/>
          <p:cNvSpPr/>
          <p:nvPr/>
        </p:nvSpPr>
        <p:spPr>
          <a:xfrm>
            <a:off x="3380546" y="1479742"/>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Data delen</a:t>
            </a:r>
          </a:p>
        </p:txBody>
      </p:sp>
      <p:sp>
        <p:nvSpPr>
          <p:cNvPr id="38" name="Rectangle 37"/>
          <p:cNvSpPr/>
          <p:nvPr/>
        </p:nvSpPr>
        <p:spPr>
          <a:xfrm>
            <a:off x="2799428" y="3166017"/>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Data model</a:t>
            </a:r>
          </a:p>
        </p:txBody>
      </p:sp>
      <p:sp>
        <p:nvSpPr>
          <p:cNvPr id="40" name="Rectangle 39"/>
          <p:cNvSpPr/>
          <p:nvPr/>
        </p:nvSpPr>
        <p:spPr>
          <a:xfrm>
            <a:off x="2869042" y="396290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Database</a:t>
            </a:r>
          </a:p>
        </p:txBody>
      </p:sp>
      <p:sp>
        <p:nvSpPr>
          <p:cNvPr id="41" name="Rectangle 40"/>
          <p:cNvSpPr/>
          <p:nvPr/>
        </p:nvSpPr>
        <p:spPr>
          <a:xfrm>
            <a:off x="3826924" y="3122412"/>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Koppelingen</a:t>
            </a:r>
          </a:p>
        </p:txBody>
      </p:sp>
      <p:sp>
        <p:nvSpPr>
          <p:cNvPr id="43" name="Rectangle 42"/>
          <p:cNvSpPr/>
          <p:nvPr/>
        </p:nvSpPr>
        <p:spPr>
          <a:xfrm rot="360488">
            <a:off x="5541732" y="1080782"/>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Efficiency verbetering</a:t>
            </a:r>
          </a:p>
        </p:txBody>
      </p:sp>
      <p:sp>
        <p:nvSpPr>
          <p:cNvPr id="44" name="Rectangle 43"/>
          <p:cNvSpPr/>
          <p:nvPr/>
        </p:nvSpPr>
        <p:spPr>
          <a:xfrm rot="360488">
            <a:off x="5376529" y="1981670"/>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Eenvoudig gegevens uitwisselen</a:t>
            </a:r>
          </a:p>
        </p:txBody>
      </p:sp>
      <p:sp>
        <p:nvSpPr>
          <p:cNvPr id="45" name="Rectangle 44"/>
          <p:cNvSpPr/>
          <p:nvPr/>
        </p:nvSpPr>
        <p:spPr>
          <a:xfrm rot="360488">
            <a:off x="5674777" y="3166014"/>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Transparantie</a:t>
            </a:r>
          </a:p>
        </p:txBody>
      </p:sp>
      <p:sp>
        <p:nvSpPr>
          <p:cNvPr id="46" name="Rectangle 45"/>
          <p:cNvSpPr/>
          <p:nvPr/>
        </p:nvSpPr>
        <p:spPr>
          <a:xfrm rot="360488">
            <a:off x="8189882" y="1025254"/>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Gratis</a:t>
            </a:r>
          </a:p>
          <a:p>
            <a:pPr algn="ctr"/>
            <a:r>
              <a:rPr lang="nl-NL" sz="1000" dirty="0">
                <a:solidFill>
                  <a:schemeClr val="tx1"/>
                </a:solidFill>
              </a:rPr>
              <a:t> diensten </a:t>
            </a:r>
          </a:p>
        </p:txBody>
      </p:sp>
      <p:sp>
        <p:nvSpPr>
          <p:cNvPr id="47" name="Rectangle 46"/>
          <p:cNvSpPr/>
          <p:nvPr/>
        </p:nvSpPr>
        <p:spPr>
          <a:xfrm rot="21208899">
            <a:off x="8072587" y="5350128"/>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Betaalde</a:t>
            </a:r>
          </a:p>
          <a:p>
            <a:pPr algn="ctr"/>
            <a:r>
              <a:rPr lang="nl-NL" sz="1000" dirty="0">
                <a:solidFill>
                  <a:schemeClr val="tx1"/>
                </a:solidFill>
              </a:rPr>
              <a:t> diensten </a:t>
            </a:r>
          </a:p>
        </p:txBody>
      </p:sp>
      <p:sp>
        <p:nvSpPr>
          <p:cNvPr id="48" name="Rectangle 47"/>
          <p:cNvSpPr/>
          <p:nvPr/>
        </p:nvSpPr>
        <p:spPr>
          <a:xfrm rot="360488">
            <a:off x="10570470" y="117318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Expediteurs</a:t>
            </a:r>
          </a:p>
        </p:txBody>
      </p:sp>
      <p:sp>
        <p:nvSpPr>
          <p:cNvPr id="49" name="Rectangle 48"/>
          <p:cNvSpPr/>
          <p:nvPr/>
        </p:nvSpPr>
        <p:spPr>
          <a:xfrm rot="21310168">
            <a:off x="9966114" y="1922388"/>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Truckers</a:t>
            </a:r>
          </a:p>
        </p:txBody>
      </p:sp>
      <p:sp>
        <p:nvSpPr>
          <p:cNvPr id="50" name="Rectangle 49"/>
          <p:cNvSpPr/>
          <p:nvPr/>
        </p:nvSpPr>
        <p:spPr>
          <a:xfrm rot="21310168">
            <a:off x="10174388" y="2652223"/>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Barge</a:t>
            </a:r>
          </a:p>
          <a:p>
            <a:pPr algn="ctr"/>
            <a:r>
              <a:rPr lang="nl-NL" sz="1000" dirty="0">
                <a:solidFill>
                  <a:schemeClr val="tx1"/>
                </a:solidFill>
              </a:rPr>
              <a:t>operators</a:t>
            </a:r>
          </a:p>
        </p:txBody>
      </p:sp>
      <p:sp>
        <p:nvSpPr>
          <p:cNvPr id="51" name="Rectangle 50"/>
          <p:cNvSpPr/>
          <p:nvPr/>
        </p:nvSpPr>
        <p:spPr>
          <a:xfrm rot="21310168">
            <a:off x="10169680" y="346491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Rail</a:t>
            </a:r>
          </a:p>
          <a:p>
            <a:pPr algn="ctr"/>
            <a:r>
              <a:rPr lang="nl-NL" sz="1000" dirty="0">
                <a:solidFill>
                  <a:schemeClr val="tx1"/>
                </a:solidFill>
              </a:rPr>
              <a:t>operators</a:t>
            </a:r>
          </a:p>
        </p:txBody>
      </p:sp>
      <p:sp>
        <p:nvSpPr>
          <p:cNvPr id="52" name="Rectangle 51"/>
          <p:cNvSpPr/>
          <p:nvPr/>
        </p:nvSpPr>
        <p:spPr>
          <a:xfrm rot="21310168">
            <a:off x="10760998" y="2939905"/>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Inland </a:t>
            </a:r>
          </a:p>
          <a:p>
            <a:pPr algn="ctr"/>
            <a:r>
              <a:rPr lang="nl-NL" sz="1000" dirty="0">
                <a:solidFill>
                  <a:schemeClr val="tx1"/>
                </a:solidFill>
              </a:rPr>
              <a:t>terminals</a:t>
            </a:r>
          </a:p>
        </p:txBody>
      </p:sp>
      <p:sp>
        <p:nvSpPr>
          <p:cNvPr id="53" name="Rectangle 52"/>
          <p:cNvSpPr/>
          <p:nvPr/>
        </p:nvSpPr>
        <p:spPr>
          <a:xfrm rot="21310168">
            <a:off x="10631410" y="4145387"/>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Verladers</a:t>
            </a:r>
          </a:p>
        </p:txBody>
      </p:sp>
      <p:sp>
        <p:nvSpPr>
          <p:cNvPr id="54" name="Rectangle 53"/>
          <p:cNvSpPr/>
          <p:nvPr/>
        </p:nvSpPr>
        <p:spPr>
          <a:xfrm rot="21449521">
            <a:off x="8461165" y="3089505"/>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Community platform</a:t>
            </a:r>
          </a:p>
        </p:txBody>
      </p:sp>
      <p:sp>
        <p:nvSpPr>
          <p:cNvPr id="55" name="Rectangle 54"/>
          <p:cNvSpPr/>
          <p:nvPr/>
        </p:nvSpPr>
        <p:spPr>
          <a:xfrm>
            <a:off x="3957721" y="3792357"/>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Beheer organisatie</a:t>
            </a:r>
          </a:p>
        </p:txBody>
      </p:sp>
      <p:sp>
        <p:nvSpPr>
          <p:cNvPr id="56" name="Rectangle 55"/>
          <p:cNvSpPr/>
          <p:nvPr/>
        </p:nvSpPr>
        <p:spPr>
          <a:xfrm>
            <a:off x="7461611" y="1828095"/>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Crossside </a:t>
            </a:r>
            <a:r>
              <a:rPr lang="nl-NL" sz="1000" dirty="0" err="1">
                <a:solidFill>
                  <a:schemeClr val="tx1"/>
                </a:solidFill>
              </a:rPr>
              <a:t>network</a:t>
            </a:r>
            <a:r>
              <a:rPr lang="nl-NL" sz="1000" dirty="0">
                <a:solidFill>
                  <a:schemeClr val="tx1"/>
                </a:solidFill>
              </a:rPr>
              <a:t> </a:t>
            </a:r>
            <a:r>
              <a:rPr lang="nl-NL" sz="1000" dirty="0" err="1">
                <a:solidFill>
                  <a:schemeClr val="tx1"/>
                </a:solidFill>
              </a:rPr>
              <a:t>effects</a:t>
            </a:r>
            <a:endParaRPr lang="nl-NL" sz="1000" dirty="0">
              <a:solidFill>
                <a:schemeClr val="tx1"/>
              </a:solidFill>
            </a:endParaRPr>
          </a:p>
        </p:txBody>
      </p:sp>
      <p:sp>
        <p:nvSpPr>
          <p:cNvPr id="58" name="Rectangle 57"/>
          <p:cNvSpPr/>
          <p:nvPr/>
        </p:nvSpPr>
        <p:spPr>
          <a:xfrm rot="360488">
            <a:off x="9547593" y="5433587"/>
            <a:ext cx="865384" cy="614306"/>
          </a:xfrm>
          <a:prstGeom prst="rect">
            <a:avLst/>
          </a:prstGeom>
          <a:solidFill>
            <a:srgbClr val="FF0000">
              <a:alpha val="60000"/>
            </a:srgbClr>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Adverteerders?</a:t>
            </a:r>
          </a:p>
        </p:txBody>
      </p:sp>
      <p:sp>
        <p:nvSpPr>
          <p:cNvPr id="59" name="Rectangle 58"/>
          <p:cNvSpPr/>
          <p:nvPr/>
        </p:nvSpPr>
        <p:spPr>
          <a:xfrm rot="21449521">
            <a:off x="7461611" y="3905337"/>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Apps</a:t>
            </a:r>
          </a:p>
        </p:txBody>
      </p:sp>
      <p:sp>
        <p:nvSpPr>
          <p:cNvPr id="60" name="Rectangle 59"/>
          <p:cNvSpPr/>
          <p:nvPr/>
        </p:nvSpPr>
        <p:spPr>
          <a:xfrm rot="474882">
            <a:off x="8436018" y="4070618"/>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3rd party oplossingen</a:t>
            </a:r>
          </a:p>
        </p:txBody>
      </p:sp>
      <p:sp>
        <p:nvSpPr>
          <p:cNvPr id="63" name="Rectangle 62"/>
          <p:cNvSpPr/>
          <p:nvPr/>
        </p:nvSpPr>
        <p:spPr>
          <a:xfrm rot="21208899">
            <a:off x="6628576" y="5521807"/>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Fee </a:t>
            </a:r>
          </a:p>
          <a:p>
            <a:pPr algn="ctr"/>
            <a:r>
              <a:rPr lang="nl-NL" sz="1000" dirty="0">
                <a:solidFill>
                  <a:schemeClr val="tx1"/>
                </a:solidFill>
              </a:rPr>
              <a:t>Voor 3rd party Integrators</a:t>
            </a:r>
          </a:p>
        </p:txBody>
      </p:sp>
      <p:sp>
        <p:nvSpPr>
          <p:cNvPr id="65" name="Rectangle 64"/>
          <p:cNvSpPr/>
          <p:nvPr/>
        </p:nvSpPr>
        <p:spPr>
          <a:xfrm rot="20567104">
            <a:off x="5322266" y="4021854"/>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Applicaties</a:t>
            </a:r>
          </a:p>
        </p:txBody>
      </p:sp>
      <p:sp>
        <p:nvSpPr>
          <p:cNvPr id="57" name="Rectangle 56"/>
          <p:cNvSpPr/>
          <p:nvPr/>
        </p:nvSpPr>
        <p:spPr>
          <a:xfrm>
            <a:off x="725460" y="1579890"/>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Diepzee </a:t>
            </a:r>
          </a:p>
          <a:p>
            <a:pPr algn="ctr"/>
            <a:r>
              <a:rPr lang="nl-NL" sz="1000" dirty="0">
                <a:solidFill>
                  <a:schemeClr val="tx1"/>
                </a:solidFill>
              </a:rPr>
              <a:t>terminals</a:t>
            </a:r>
          </a:p>
        </p:txBody>
      </p:sp>
      <p:sp>
        <p:nvSpPr>
          <p:cNvPr id="62" name="Rectangle 61"/>
          <p:cNvSpPr/>
          <p:nvPr/>
        </p:nvSpPr>
        <p:spPr>
          <a:xfrm>
            <a:off x="457805" y="534539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Ontwikkeling platform</a:t>
            </a:r>
          </a:p>
        </p:txBody>
      </p:sp>
      <p:sp>
        <p:nvSpPr>
          <p:cNvPr id="64" name="Rectangle 63"/>
          <p:cNvSpPr/>
          <p:nvPr/>
        </p:nvSpPr>
        <p:spPr>
          <a:xfrm>
            <a:off x="2767708" y="526419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Personeel-kosten</a:t>
            </a:r>
          </a:p>
        </p:txBody>
      </p:sp>
      <p:sp>
        <p:nvSpPr>
          <p:cNvPr id="66" name="Rectangle 65"/>
          <p:cNvSpPr/>
          <p:nvPr/>
        </p:nvSpPr>
        <p:spPr>
          <a:xfrm>
            <a:off x="723827" y="2456559"/>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Diepzee </a:t>
            </a:r>
          </a:p>
          <a:p>
            <a:pPr algn="ctr"/>
            <a:r>
              <a:rPr lang="nl-NL" sz="1000" dirty="0">
                <a:solidFill>
                  <a:schemeClr val="tx1"/>
                </a:solidFill>
              </a:rPr>
              <a:t>havens</a:t>
            </a:r>
          </a:p>
        </p:txBody>
      </p:sp>
      <p:sp>
        <p:nvSpPr>
          <p:cNvPr id="61" name="Rectangle 60"/>
          <p:cNvSpPr/>
          <p:nvPr/>
        </p:nvSpPr>
        <p:spPr>
          <a:xfrm>
            <a:off x="3579626" y="4298050"/>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Zoek</a:t>
            </a:r>
          </a:p>
          <a:p>
            <a:pPr algn="ctr"/>
            <a:r>
              <a:rPr lang="nl-NL" sz="1000" dirty="0">
                <a:solidFill>
                  <a:schemeClr val="tx1"/>
                </a:solidFill>
              </a:rPr>
              <a:t>algoritmen</a:t>
            </a:r>
          </a:p>
        </p:txBody>
      </p:sp>
    </p:spTree>
    <p:extLst>
      <p:ext uri="{BB962C8B-B14F-4D97-AF65-F5344CB8AC3E}">
        <p14:creationId xmlns:p14="http://schemas.microsoft.com/office/powerpoint/2010/main" val="1078528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78659" y="2526194"/>
            <a:ext cx="2392623" cy="697521"/>
          </a:xfrm>
          <a:prstGeom prst="rect">
            <a:avLst/>
          </a:prstGeom>
        </p:spPr>
        <p:txBody>
          <a:bodyPr wrap="none" lIns="121879" tIns="60939" rIns="121879" bIns="60939">
            <a:spAutoFit/>
          </a:bodyPr>
          <a:lstStyle/>
          <a:p>
            <a:pPr algn="ctr" defTabSz="1216652"/>
            <a:r>
              <a:rPr lang="nl-NL" sz="3733" dirty="0">
                <a:solidFill>
                  <a:srgbClr val="FFFFFF"/>
                </a:solidFill>
                <a:latin typeface="Segoe UI Light" pitchFamily="34" charset="0"/>
              </a:rPr>
              <a:t>Introductie</a:t>
            </a:r>
          </a:p>
        </p:txBody>
      </p:sp>
    </p:spTree>
    <p:extLst>
      <p:ext uri="{BB962C8B-B14F-4D97-AF65-F5344CB8AC3E}">
        <p14:creationId xmlns:p14="http://schemas.microsoft.com/office/powerpoint/2010/main" val="1893221324"/>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1220401"/>
            <a:ext cx="12192000" cy="5664200"/>
          </a:xfrm>
          <a:prstGeom prst="rect">
            <a:avLst/>
          </a:prstGeom>
          <a:solidFill>
            <a:schemeClr val="tx1">
              <a:lumMod val="10000"/>
              <a:lumOff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667"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41" name="Title 12"/>
          <p:cNvSpPr txBox="1">
            <a:spLocks/>
          </p:cNvSpPr>
          <p:nvPr/>
        </p:nvSpPr>
        <p:spPr>
          <a:xfrm>
            <a:off x="501615" y="482600"/>
            <a:ext cx="11161444" cy="609397"/>
          </a:xfrm>
          <a:prstGeom prst="rect">
            <a:avLst/>
          </a:prstGeom>
        </p:spPr>
        <p:txBody>
          <a:bodyPr/>
          <a:lstStyle>
            <a:lvl1pPr algn="l" defTabSz="68562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marL="0" marR="0" lvl="0" indent="0" algn="l" defTabSz="914142"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00" normalizeH="0" baseline="0" noProof="0" dirty="0" err="1">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Positionering</a:t>
            </a:r>
            <a:r>
              <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 </a:t>
            </a:r>
            <a:r>
              <a:rPr kumimoji="0" lang="en-US" sz="4400" b="0" i="0" u="none" strike="noStrike" kern="1200" cap="none" spc="-100" normalizeH="0" baseline="0" noProof="0" dirty="0" err="1">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activiteiten</a:t>
            </a:r>
            <a:r>
              <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 community</a:t>
            </a:r>
          </a:p>
        </p:txBody>
      </p:sp>
      <p:sp>
        <p:nvSpPr>
          <p:cNvPr id="7" name="Isosceles Triangle 6"/>
          <p:cNvSpPr/>
          <p:nvPr/>
        </p:nvSpPr>
        <p:spPr bwMode="auto">
          <a:xfrm>
            <a:off x="4609377" y="1824625"/>
            <a:ext cx="2311882" cy="1600200"/>
          </a:xfrm>
          <a:prstGeom prst="triangle">
            <a:avLst/>
          </a:prstGeom>
          <a:solidFill>
            <a:srgbClr val="FFC000"/>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nl-NL" sz="2000" dirty="0">
              <a:gradFill>
                <a:gsLst>
                  <a:gs pos="0">
                    <a:srgbClr val="FFFFFF"/>
                  </a:gs>
                  <a:gs pos="100000">
                    <a:srgbClr val="FFFFFF"/>
                  </a:gs>
                </a:gsLst>
                <a:lin ang="5400000" scaled="0"/>
              </a:gradFill>
            </a:endParaRPr>
          </a:p>
        </p:txBody>
      </p:sp>
      <p:graphicFrame>
        <p:nvGraphicFramePr>
          <p:cNvPr id="4" name="Diagram 3"/>
          <p:cNvGraphicFramePr/>
          <p:nvPr>
            <p:extLst>
              <p:ext uri="{D42A27DB-BD31-4B8C-83A1-F6EECF244321}">
                <p14:modId xmlns:p14="http://schemas.microsoft.com/office/powerpoint/2010/main" val="1676538113"/>
              </p:ext>
            </p:extLst>
          </p:nvPr>
        </p:nvGraphicFramePr>
        <p:xfrm>
          <a:off x="2032000" y="125223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Arrow: Down 7"/>
          <p:cNvSpPr/>
          <p:nvPr/>
        </p:nvSpPr>
        <p:spPr bwMode="auto">
          <a:xfrm rot="10800000">
            <a:off x="10299700" y="1641705"/>
            <a:ext cx="304800" cy="5029200"/>
          </a:xfrm>
          <a:prstGeom prst="downArrow">
            <a:avLst>
              <a:gd name="adj1" fmla="val 50000"/>
              <a:gd name="adj2" fmla="val 101370"/>
            </a:avLst>
          </a:prstGeom>
          <a:solidFill>
            <a:schemeClr val="accent2"/>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nl-NL" sz="2000" dirty="0">
              <a:gradFill>
                <a:gsLst>
                  <a:gs pos="0">
                    <a:srgbClr val="FFFFFF"/>
                  </a:gs>
                  <a:gs pos="100000">
                    <a:srgbClr val="FFFFFF"/>
                  </a:gs>
                </a:gsLst>
                <a:lin ang="5400000" scaled="0"/>
              </a:gradFill>
            </a:endParaRPr>
          </a:p>
        </p:txBody>
      </p:sp>
      <p:sp>
        <p:nvSpPr>
          <p:cNvPr id="10" name="TextBox 9"/>
          <p:cNvSpPr txBox="1"/>
          <p:nvPr/>
        </p:nvSpPr>
        <p:spPr>
          <a:xfrm>
            <a:off x="10718539" y="2583464"/>
            <a:ext cx="1359422" cy="1077218"/>
          </a:xfrm>
          <a:prstGeom prst="rect">
            <a:avLst/>
          </a:prstGeom>
          <a:noFill/>
        </p:spPr>
        <p:txBody>
          <a:bodyPr wrap="square" lIns="0" tIns="0" rIns="0" bIns="0" rtlCol="0">
            <a:spAutoFit/>
          </a:bodyPr>
          <a:lstStyle/>
          <a:p>
            <a:r>
              <a:rPr lang="nl-NL" sz="1400" dirty="0">
                <a:gradFill>
                  <a:gsLst>
                    <a:gs pos="0">
                      <a:schemeClr val="tx1"/>
                    </a:gs>
                    <a:gs pos="86000">
                      <a:schemeClr val="tx1"/>
                    </a:gs>
                  </a:gsLst>
                  <a:lin ang="5400000" scaled="0"/>
                </a:gradFill>
              </a:rPr>
              <a:t>Toenemende toegevoegde waarde voor aangesloten partijen</a:t>
            </a:r>
          </a:p>
        </p:txBody>
      </p:sp>
      <p:sp>
        <p:nvSpPr>
          <p:cNvPr id="11" name="TextBox 10"/>
          <p:cNvSpPr txBox="1"/>
          <p:nvPr/>
        </p:nvSpPr>
        <p:spPr>
          <a:xfrm>
            <a:off x="10692443" y="3861348"/>
            <a:ext cx="1359422" cy="646331"/>
          </a:xfrm>
          <a:prstGeom prst="rect">
            <a:avLst/>
          </a:prstGeom>
          <a:noFill/>
        </p:spPr>
        <p:txBody>
          <a:bodyPr wrap="square" lIns="0" tIns="0" rIns="0" bIns="0" rtlCol="0">
            <a:spAutoFit/>
          </a:bodyPr>
          <a:lstStyle/>
          <a:p>
            <a:r>
              <a:rPr lang="nl-NL" sz="1400" dirty="0">
                <a:gradFill>
                  <a:gsLst>
                    <a:gs pos="0">
                      <a:schemeClr val="tx1"/>
                    </a:gs>
                    <a:gs pos="86000">
                      <a:schemeClr val="tx1"/>
                    </a:gs>
                  </a:gsLst>
                  <a:lin ang="5400000" scaled="0"/>
                </a:gradFill>
              </a:rPr>
              <a:t>Toenemende</a:t>
            </a:r>
          </a:p>
          <a:p>
            <a:r>
              <a:rPr lang="nl-NL" sz="1400" dirty="0">
                <a:gradFill>
                  <a:gsLst>
                    <a:gs pos="0">
                      <a:schemeClr val="tx1"/>
                    </a:gs>
                    <a:gs pos="86000">
                      <a:schemeClr val="tx1"/>
                    </a:gs>
                  </a:gsLst>
                  <a:lin ang="5400000" scaled="0"/>
                </a:gradFill>
              </a:rPr>
              <a:t>Complexiteit en investering</a:t>
            </a:r>
          </a:p>
        </p:txBody>
      </p:sp>
      <p:sp>
        <p:nvSpPr>
          <p:cNvPr id="12" name="TextBox 11"/>
          <p:cNvSpPr txBox="1"/>
          <p:nvPr/>
        </p:nvSpPr>
        <p:spPr>
          <a:xfrm>
            <a:off x="711200" y="2209800"/>
            <a:ext cx="2209800" cy="2369880"/>
          </a:xfrm>
          <a:prstGeom prst="rect">
            <a:avLst/>
          </a:prstGeom>
          <a:noFill/>
        </p:spPr>
        <p:txBody>
          <a:bodyPr wrap="square" lIns="0" tIns="0" rIns="0" bIns="0" rtlCol="0">
            <a:spAutoFit/>
          </a:bodyPr>
          <a:lstStyle/>
          <a:p>
            <a:r>
              <a:rPr lang="nl-NL" sz="1400" dirty="0">
                <a:gradFill>
                  <a:gsLst>
                    <a:gs pos="0">
                      <a:schemeClr val="tx1"/>
                    </a:gs>
                    <a:gs pos="86000">
                      <a:schemeClr val="tx1"/>
                    </a:gs>
                  </a:gsLst>
                  <a:lin ang="5400000" scaled="0"/>
                </a:gradFill>
              </a:rPr>
              <a:t>Positionering synchromodale community:</a:t>
            </a:r>
          </a:p>
          <a:p>
            <a:endParaRPr lang="nl-NL" sz="1400" dirty="0">
              <a:gradFill>
                <a:gsLst>
                  <a:gs pos="0">
                    <a:schemeClr val="tx1"/>
                  </a:gs>
                  <a:gs pos="86000">
                    <a:schemeClr val="tx1"/>
                  </a:gs>
                </a:gsLst>
                <a:lin ang="5400000" scaled="0"/>
              </a:gradFill>
            </a:endParaRPr>
          </a:p>
          <a:p>
            <a:r>
              <a:rPr lang="nl-NL" sz="1400" dirty="0">
                <a:gradFill>
                  <a:gsLst>
                    <a:gs pos="0">
                      <a:schemeClr val="tx1"/>
                    </a:gs>
                    <a:gs pos="86000">
                      <a:schemeClr val="tx1"/>
                    </a:gs>
                  </a:gsLst>
                  <a:lin ang="5400000" scaled="0"/>
                </a:gradFill>
              </a:rPr>
              <a:t>Vergt:</a:t>
            </a:r>
          </a:p>
          <a:p>
            <a:pPr marL="285750" indent="-285750">
              <a:buFont typeface="Arial" panose="020B0604020202020204" pitchFamily="34" charset="0"/>
              <a:buChar char="•"/>
            </a:pPr>
            <a:r>
              <a:rPr lang="nl-NL" sz="1400" dirty="0">
                <a:gradFill>
                  <a:gsLst>
                    <a:gs pos="0">
                      <a:schemeClr val="tx1"/>
                    </a:gs>
                    <a:gs pos="86000">
                      <a:schemeClr val="tx1"/>
                    </a:gs>
                  </a:gsLst>
                  <a:lin ang="5400000" scaled="0"/>
                </a:gradFill>
              </a:rPr>
              <a:t>Opzetten en onderhouden intelligent business model</a:t>
            </a:r>
          </a:p>
          <a:p>
            <a:pPr marL="285750" indent="-285750">
              <a:buFont typeface="Arial" panose="020B0604020202020204" pitchFamily="34" charset="0"/>
              <a:buChar char="•"/>
            </a:pPr>
            <a:r>
              <a:rPr lang="nl-NL" sz="1400" dirty="0">
                <a:gradFill>
                  <a:gsLst>
                    <a:gs pos="0">
                      <a:schemeClr val="tx1"/>
                    </a:gs>
                    <a:gs pos="86000">
                      <a:schemeClr val="tx1"/>
                    </a:gs>
                  </a:gsLst>
                  <a:lin ang="5400000" scaled="0"/>
                </a:gradFill>
              </a:rPr>
              <a:t>Opzetten en continue onderhoud plan algoritmen</a:t>
            </a:r>
          </a:p>
          <a:p>
            <a:endParaRPr lang="nl-NL" sz="1400" dirty="0">
              <a:gradFill>
                <a:gsLst>
                  <a:gs pos="0">
                    <a:schemeClr val="tx1"/>
                  </a:gs>
                  <a:gs pos="86000">
                    <a:schemeClr val="tx1"/>
                  </a:gs>
                </a:gsLst>
                <a:lin ang="5400000" scaled="0"/>
              </a:gradFill>
            </a:endParaRPr>
          </a:p>
        </p:txBody>
      </p:sp>
      <p:cxnSp>
        <p:nvCxnSpPr>
          <p:cNvPr id="13" name="Straight Arrow Connector 12"/>
          <p:cNvCxnSpPr>
            <a:cxnSpLocks/>
            <a:stCxn id="12" idx="3"/>
          </p:cNvCxnSpPr>
          <p:nvPr/>
        </p:nvCxnSpPr>
        <p:spPr>
          <a:xfrm>
            <a:off x="2921000" y="3394740"/>
            <a:ext cx="1422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181600" y="5943600"/>
            <a:ext cx="2819400" cy="830997"/>
          </a:xfrm>
          <a:prstGeom prst="rect">
            <a:avLst/>
          </a:prstGeom>
          <a:noFill/>
        </p:spPr>
        <p:txBody>
          <a:bodyPr wrap="square" lIns="0" tIns="0" rIns="0" bIns="0" rtlCol="0">
            <a:spAutoFit/>
          </a:bodyPr>
          <a:lstStyle/>
          <a:p>
            <a:r>
              <a:rPr lang="nl-NL" sz="1000" dirty="0">
                <a:gradFill>
                  <a:gsLst>
                    <a:gs pos="0">
                      <a:schemeClr val="tx1"/>
                    </a:gs>
                    <a:gs pos="86000">
                      <a:schemeClr val="tx1"/>
                    </a:gs>
                  </a:gsLst>
                  <a:lin ang="5400000" scaled="0"/>
                </a:gradFill>
              </a:rPr>
              <a:t>Delen data zonder interpretatie.</a:t>
            </a:r>
          </a:p>
          <a:p>
            <a:r>
              <a:rPr lang="nl-NL" sz="1000" dirty="0">
                <a:gradFill>
                  <a:gsLst>
                    <a:gs pos="0">
                      <a:schemeClr val="tx1"/>
                    </a:gs>
                    <a:gs pos="86000">
                      <a:schemeClr val="tx1"/>
                    </a:gs>
                  </a:gsLst>
                  <a:lin ang="5400000" scaled="0"/>
                </a:gradFill>
              </a:rPr>
              <a:t>Doel: verschillende partijen delen data in een centrale database </a:t>
            </a:r>
          </a:p>
          <a:p>
            <a:r>
              <a:rPr lang="nl-NL" sz="1000" dirty="0">
                <a:gradFill>
                  <a:gsLst>
                    <a:gs pos="0">
                      <a:schemeClr val="tx1"/>
                    </a:gs>
                    <a:gs pos="86000">
                      <a:schemeClr val="tx1"/>
                    </a:gs>
                  </a:gsLst>
                  <a:lin ang="5400000" scaled="0"/>
                </a:gradFill>
              </a:rPr>
              <a:t>Plat datamodel. Geen algoritmen</a:t>
            </a:r>
          </a:p>
          <a:p>
            <a:endParaRPr lang="nl-NL" sz="1400" dirty="0">
              <a:gradFill>
                <a:gsLst>
                  <a:gs pos="0">
                    <a:schemeClr val="tx1"/>
                  </a:gs>
                  <a:gs pos="86000">
                    <a:schemeClr val="tx1"/>
                  </a:gs>
                </a:gsLst>
                <a:lin ang="5400000" scaled="0"/>
              </a:gradFill>
            </a:endParaRPr>
          </a:p>
        </p:txBody>
      </p:sp>
      <p:sp>
        <p:nvSpPr>
          <p:cNvPr id="17" name="TextBox 16"/>
          <p:cNvSpPr txBox="1"/>
          <p:nvPr/>
        </p:nvSpPr>
        <p:spPr>
          <a:xfrm>
            <a:off x="3947819" y="4267200"/>
            <a:ext cx="4419600" cy="830997"/>
          </a:xfrm>
          <a:prstGeom prst="rect">
            <a:avLst/>
          </a:prstGeom>
          <a:noFill/>
        </p:spPr>
        <p:txBody>
          <a:bodyPr wrap="square" lIns="0" tIns="0" rIns="0" bIns="0" rtlCol="0">
            <a:spAutoFit/>
          </a:bodyPr>
          <a:lstStyle/>
          <a:p>
            <a:r>
              <a:rPr lang="nl-NL" sz="1000" dirty="0">
                <a:gradFill>
                  <a:gsLst>
                    <a:gs pos="0">
                      <a:schemeClr val="tx1"/>
                    </a:gs>
                    <a:gs pos="86000">
                      <a:schemeClr val="tx1"/>
                    </a:gs>
                  </a:gsLst>
                  <a:lin ang="5400000" scaled="0"/>
                </a:gradFill>
              </a:rPr>
              <a:t>Delen data met interpretatie als input voor planbeslissingen.</a:t>
            </a:r>
          </a:p>
          <a:p>
            <a:r>
              <a:rPr lang="nl-NL" sz="1000" dirty="0">
                <a:gradFill>
                  <a:gsLst>
                    <a:gs pos="0">
                      <a:schemeClr val="tx1"/>
                    </a:gs>
                    <a:gs pos="86000">
                      <a:schemeClr val="tx1"/>
                    </a:gs>
                  </a:gsLst>
                  <a:lin ang="5400000" scaled="0"/>
                </a:gradFill>
              </a:rPr>
              <a:t>Doel: verschillende partijen delen data in een centrale database. De data wordt geïnterpreteerd en vertaald naar informatie door combineren gegevens.</a:t>
            </a:r>
          </a:p>
          <a:p>
            <a:r>
              <a:rPr lang="nl-NL" sz="1000" dirty="0">
                <a:gradFill>
                  <a:gsLst>
                    <a:gs pos="0">
                      <a:schemeClr val="tx1"/>
                    </a:gs>
                    <a:gs pos="86000">
                      <a:schemeClr val="tx1"/>
                    </a:gs>
                  </a:gsLst>
                  <a:lin ang="5400000" scaled="0"/>
                </a:gradFill>
              </a:rPr>
              <a:t>Gestructureerd datamodel. Algoritmen voor </a:t>
            </a:r>
            <a:r>
              <a:rPr lang="nl-NL" sz="1000" dirty="0" err="1">
                <a:gradFill>
                  <a:gsLst>
                    <a:gs pos="0">
                      <a:schemeClr val="tx1"/>
                    </a:gs>
                    <a:gs pos="86000">
                      <a:schemeClr val="tx1"/>
                    </a:gs>
                  </a:gsLst>
                  <a:lin ang="5400000" scaled="0"/>
                </a:gradFill>
              </a:rPr>
              <a:t>interpretarie</a:t>
            </a:r>
            <a:r>
              <a:rPr lang="nl-NL" sz="1000" dirty="0">
                <a:gradFill>
                  <a:gsLst>
                    <a:gs pos="0">
                      <a:schemeClr val="tx1"/>
                    </a:gs>
                    <a:gs pos="86000">
                      <a:schemeClr val="tx1"/>
                    </a:gs>
                  </a:gsLst>
                  <a:lin ang="5400000" scaled="0"/>
                </a:gradFill>
              </a:rPr>
              <a:t> </a:t>
            </a:r>
          </a:p>
          <a:p>
            <a:endParaRPr lang="nl-NL" sz="1400" dirty="0">
              <a:gradFill>
                <a:gsLst>
                  <a:gs pos="0">
                    <a:schemeClr val="tx1"/>
                  </a:gs>
                  <a:gs pos="86000">
                    <a:schemeClr val="tx1"/>
                  </a:gs>
                </a:gsLst>
                <a:lin ang="5400000" scaled="0"/>
              </a:gradFill>
            </a:endParaRPr>
          </a:p>
        </p:txBody>
      </p:sp>
      <p:sp>
        <p:nvSpPr>
          <p:cNvPr id="20" name="TextBox 19"/>
          <p:cNvSpPr txBox="1"/>
          <p:nvPr/>
        </p:nvSpPr>
        <p:spPr>
          <a:xfrm>
            <a:off x="4824119" y="3056186"/>
            <a:ext cx="2667000" cy="677108"/>
          </a:xfrm>
          <a:prstGeom prst="rect">
            <a:avLst/>
          </a:prstGeom>
          <a:noFill/>
        </p:spPr>
        <p:txBody>
          <a:bodyPr wrap="square" lIns="0" tIns="0" rIns="0" bIns="0" rtlCol="0">
            <a:spAutoFit/>
          </a:bodyPr>
          <a:lstStyle/>
          <a:p>
            <a:r>
              <a:rPr lang="nl-NL" sz="1000" dirty="0">
                <a:gradFill>
                  <a:gsLst>
                    <a:gs pos="0">
                      <a:schemeClr val="tx1"/>
                    </a:gs>
                    <a:gs pos="86000">
                      <a:schemeClr val="tx1"/>
                    </a:gs>
                  </a:gsLst>
                  <a:lin ang="5400000" scaled="0"/>
                </a:gradFill>
              </a:rPr>
              <a:t>Delen data met interpretatie in combinatie met een context (planregels/profielen gebruikers).</a:t>
            </a:r>
          </a:p>
          <a:p>
            <a:r>
              <a:rPr lang="nl-NL" sz="1000" dirty="0">
                <a:gradFill>
                  <a:gsLst>
                    <a:gs pos="0">
                      <a:schemeClr val="tx1"/>
                    </a:gs>
                    <a:gs pos="86000">
                      <a:schemeClr val="tx1"/>
                    </a:gs>
                  </a:gsLst>
                  <a:lin ang="5400000" scaled="0"/>
                </a:gradFill>
              </a:rPr>
              <a:t>Doel: Adviseren over </a:t>
            </a:r>
            <a:r>
              <a:rPr lang="nl-NL" sz="1000" dirty="0" err="1">
                <a:gradFill>
                  <a:gsLst>
                    <a:gs pos="0">
                      <a:schemeClr val="tx1"/>
                    </a:gs>
                    <a:gs pos="86000">
                      <a:schemeClr val="tx1"/>
                    </a:gs>
                  </a:gsLst>
                  <a:lin ang="5400000" scaled="0"/>
                </a:gradFill>
              </a:rPr>
              <a:t>initiele</a:t>
            </a:r>
            <a:r>
              <a:rPr lang="nl-NL" sz="1000" dirty="0">
                <a:gradFill>
                  <a:gsLst>
                    <a:gs pos="0">
                      <a:schemeClr val="tx1"/>
                    </a:gs>
                    <a:gs pos="86000">
                      <a:schemeClr val="tx1"/>
                    </a:gs>
                  </a:gsLst>
                  <a:lin ang="5400000" scaled="0"/>
                </a:gradFill>
              </a:rPr>
              <a:t> planning en bijsturing</a:t>
            </a:r>
          </a:p>
          <a:p>
            <a:endParaRPr lang="nl-NL" sz="1400" dirty="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4461586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1248767"/>
            <a:ext cx="12192000" cy="5664200"/>
          </a:xfrm>
          <a:prstGeom prst="rect">
            <a:avLst/>
          </a:prstGeom>
          <a:solidFill>
            <a:schemeClr val="tx1">
              <a:lumMod val="10000"/>
              <a:lumOff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667"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4" name="Title 12"/>
          <p:cNvSpPr txBox="1">
            <a:spLocks/>
          </p:cNvSpPr>
          <p:nvPr/>
        </p:nvSpPr>
        <p:spPr>
          <a:xfrm>
            <a:off x="501615" y="482600"/>
            <a:ext cx="11161444" cy="609397"/>
          </a:xfrm>
          <a:prstGeom prst="rect">
            <a:avLst/>
          </a:prstGeom>
        </p:spPr>
        <p:txBody>
          <a:bodyPr/>
          <a:lstStyle>
            <a:lvl1pPr algn="l" defTabSz="68562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marL="0" marR="0" lvl="0" indent="0" algn="l" defTabSz="914142"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Het concept</a:t>
            </a:r>
          </a:p>
        </p:txBody>
      </p:sp>
      <p:sp>
        <p:nvSpPr>
          <p:cNvPr id="30" name="Oval 29"/>
          <p:cNvSpPr/>
          <p:nvPr/>
        </p:nvSpPr>
        <p:spPr>
          <a:xfrm>
            <a:off x="1765811" y="2012867"/>
            <a:ext cx="1134092" cy="1086593"/>
          </a:xfrm>
          <a:prstGeom prst="ellipse">
            <a:avLst/>
          </a:prstGeom>
          <a:solidFill>
            <a:srgbClr val="44546A"/>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prstClr val="white"/>
                </a:solidFill>
                <a:effectLst/>
                <a:uLnTx/>
                <a:uFillTx/>
                <a:latin typeface="Calibri" panose="020F0502020204030204"/>
                <a:ea typeface="+mn-ea"/>
                <a:cs typeface="+mn-cs"/>
              </a:rPr>
              <a:t>Integratie</a:t>
            </a:r>
          </a:p>
        </p:txBody>
      </p:sp>
      <p:sp>
        <p:nvSpPr>
          <p:cNvPr id="31" name="Flowchart: Magnetic Disk 30"/>
          <p:cNvSpPr/>
          <p:nvPr/>
        </p:nvSpPr>
        <p:spPr>
          <a:xfrm>
            <a:off x="1862360" y="3583170"/>
            <a:ext cx="1028550" cy="564078"/>
          </a:xfrm>
          <a:prstGeom prst="flowChartMagneticDisk">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prstClr val="white"/>
                </a:solidFill>
                <a:effectLst/>
                <a:uLnTx/>
                <a:uFillTx/>
                <a:latin typeface="Calibri" panose="020F0502020204030204"/>
                <a:ea typeface="+mn-ea"/>
                <a:cs typeface="+mn-cs"/>
              </a:rPr>
              <a:t>Synchromodale data </a:t>
            </a:r>
          </a:p>
        </p:txBody>
      </p:sp>
      <p:sp>
        <p:nvSpPr>
          <p:cNvPr id="32" name="Arrow: Up-Down 31"/>
          <p:cNvSpPr/>
          <p:nvPr/>
        </p:nvSpPr>
        <p:spPr>
          <a:xfrm rot="2490428">
            <a:off x="2787756" y="3362097"/>
            <a:ext cx="118753" cy="207817"/>
          </a:xfrm>
          <a:prstGeom prst="up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Arrow: Up-Down 32"/>
          <p:cNvSpPr/>
          <p:nvPr/>
        </p:nvSpPr>
        <p:spPr>
          <a:xfrm rot="18997667">
            <a:off x="1802984" y="3369859"/>
            <a:ext cx="118753" cy="207817"/>
          </a:xfrm>
          <a:prstGeom prst="up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Rectangle: Rounded Corners 33"/>
          <p:cNvSpPr/>
          <p:nvPr/>
        </p:nvSpPr>
        <p:spPr>
          <a:xfrm>
            <a:off x="1862360" y="1828800"/>
            <a:ext cx="978167" cy="504702"/>
          </a:xfrm>
          <a:prstGeom prst="roundRect">
            <a:avLst/>
          </a:prstGeom>
          <a:solidFill>
            <a:srgbClr val="5B9BD5">
              <a:lumMod val="20000"/>
              <a:lumOff val="80000"/>
            </a:srgbClr>
          </a:solidFill>
          <a:ln w="12700" cap="flat" cmpd="sng" algn="ctr">
            <a:solidFill>
              <a:srgbClr val="5B9BD5">
                <a:shade val="50000"/>
              </a:srgbClr>
            </a:solidFill>
            <a:prstDash val="solid"/>
            <a:miter lim="800000"/>
          </a:ln>
          <a:effectLst>
            <a:outerShdw blurRad="50800" dist="38100" dir="18900000" algn="b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prstClr val="black"/>
                </a:solidFill>
                <a:effectLst/>
                <a:uLnTx/>
                <a:uFillTx/>
                <a:latin typeface="Calibri" panose="020F0502020204030204"/>
                <a:ea typeface="+mn-ea"/>
                <a:cs typeface="+mn-cs"/>
              </a:rPr>
              <a:t>Logistiek dienstverleners </a:t>
            </a:r>
          </a:p>
        </p:txBody>
      </p:sp>
      <p:cxnSp>
        <p:nvCxnSpPr>
          <p:cNvPr id="35" name="Connector: Curved 34"/>
          <p:cNvCxnSpPr>
            <a:stCxn id="34" idx="3"/>
            <a:endCxn id="36" idx="3"/>
          </p:cNvCxnSpPr>
          <p:nvPr/>
        </p:nvCxnSpPr>
        <p:spPr>
          <a:xfrm flipH="1">
            <a:off x="2790619" y="2081151"/>
            <a:ext cx="49908" cy="1163781"/>
          </a:xfrm>
          <a:prstGeom prst="curvedConnector3">
            <a:avLst>
              <a:gd name="adj1" fmla="val -458043"/>
            </a:avLst>
          </a:prstGeom>
          <a:noFill/>
          <a:ln w="60325" cap="flat" cmpd="sng" algn="ctr">
            <a:solidFill>
              <a:sysClr val="window" lastClr="FFFFFF">
                <a:lumMod val="85000"/>
              </a:sysClr>
            </a:solidFill>
            <a:prstDash val="solid"/>
            <a:miter lim="800000"/>
            <a:tailEnd type="triangle"/>
          </a:ln>
          <a:effectLst/>
        </p:spPr>
      </p:cxnSp>
      <p:sp>
        <p:nvSpPr>
          <p:cNvPr id="36" name="Rectangle: Rounded Corners 35"/>
          <p:cNvSpPr/>
          <p:nvPr/>
        </p:nvSpPr>
        <p:spPr>
          <a:xfrm>
            <a:off x="1812452" y="2992581"/>
            <a:ext cx="978167" cy="504702"/>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7" name="Connector: Curved 36"/>
          <p:cNvCxnSpPr>
            <a:stCxn id="36" idx="1"/>
            <a:endCxn id="34" idx="1"/>
          </p:cNvCxnSpPr>
          <p:nvPr/>
        </p:nvCxnSpPr>
        <p:spPr>
          <a:xfrm rot="10800000" flipH="1">
            <a:off x="1812452" y="2081152"/>
            <a:ext cx="49908" cy="1163781"/>
          </a:xfrm>
          <a:prstGeom prst="curvedConnector3">
            <a:avLst>
              <a:gd name="adj1" fmla="val -458043"/>
            </a:avLst>
          </a:prstGeom>
          <a:noFill/>
          <a:ln w="60325" cap="flat" cmpd="sng" algn="ctr">
            <a:solidFill>
              <a:sysClr val="window" lastClr="FFFFFF">
                <a:lumMod val="85000"/>
              </a:sysClr>
            </a:solidFill>
            <a:prstDash val="solid"/>
            <a:miter lim="800000"/>
            <a:tailEnd type="triangle"/>
          </a:ln>
          <a:effectLst/>
        </p:spPr>
      </p:cxnSp>
      <p:cxnSp>
        <p:nvCxnSpPr>
          <p:cNvPr id="38" name="Connector: Curved 37"/>
          <p:cNvCxnSpPr>
            <a:stCxn id="36" idx="1"/>
            <a:endCxn id="36" idx="3"/>
          </p:cNvCxnSpPr>
          <p:nvPr/>
        </p:nvCxnSpPr>
        <p:spPr>
          <a:xfrm rot="10800000" flipH="1">
            <a:off x="1812451" y="3244932"/>
            <a:ext cx="978167" cy="12700"/>
          </a:xfrm>
          <a:prstGeom prst="curvedConnector5">
            <a:avLst>
              <a:gd name="adj1" fmla="val -23370"/>
              <a:gd name="adj2" fmla="val 3787016"/>
              <a:gd name="adj3" fmla="val 123370"/>
            </a:avLst>
          </a:prstGeom>
          <a:noFill/>
          <a:ln w="6350" cap="flat" cmpd="sng" algn="ctr">
            <a:noFill/>
            <a:prstDash val="solid"/>
            <a:miter lim="800000"/>
          </a:ln>
          <a:effectLst/>
        </p:spPr>
      </p:cxnSp>
      <p:cxnSp>
        <p:nvCxnSpPr>
          <p:cNvPr id="39" name="Connector: Curved 38"/>
          <p:cNvCxnSpPr>
            <a:stCxn id="43" idx="2"/>
            <a:endCxn id="42" idx="2"/>
          </p:cNvCxnSpPr>
          <p:nvPr/>
        </p:nvCxnSpPr>
        <p:spPr>
          <a:xfrm rot="5400000" flipH="1">
            <a:off x="2211682" y="2587426"/>
            <a:ext cx="134185" cy="1193528"/>
          </a:xfrm>
          <a:prstGeom prst="curvedConnector3">
            <a:avLst>
              <a:gd name="adj1" fmla="val -170362"/>
            </a:avLst>
          </a:prstGeom>
          <a:noFill/>
          <a:ln w="60325" cap="flat" cmpd="sng" algn="ctr">
            <a:solidFill>
              <a:sysClr val="window" lastClr="FFFFFF">
                <a:lumMod val="85000"/>
              </a:sysClr>
            </a:solidFill>
            <a:prstDash val="solid"/>
            <a:miter lim="800000"/>
            <a:tailEnd type="triangle"/>
          </a:ln>
          <a:effectLst/>
        </p:spPr>
      </p:cxnSp>
      <p:sp>
        <p:nvSpPr>
          <p:cNvPr id="40" name="Rectangle: Rounded Corners 39"/>
          <p:cNvSpPr/>
          <p:nvPr/>
        </p:nvSpPr>
        <p:spPr>
          <a:xfrm>
            <a:off x="2407077" y="2731325"/>
            <a:ext cx="985652" cy="617517"/>
          </a:xfrm>
          <a:prstGeom prst="roundRect">
            <a:avLst/>
          </a:prstGeom>
          <a:solidFill>
            <a:srgbClr val="5B9BD5"/>
          </a:solidFill>
          <a:ln w="12700" cap="flat" cmpd="sng" algn="ctr">
            <a:solidFill>
              <a:srgbClr val="5B9BD5">
                <a:shade val="50000"/>
              </a:srgbClr>
            </a:solidFill>
            <a:prstDash val="solid"/>
            <a:miter lim="800000"/>
          </a:ln>
          <a:effectLst>
            <a:outerShdw blurRad="50800" dist="38100" dir="18900000" algn="b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Rectangle: Rounded Corners 40"/>
          <p:cNvSpPr/>
          <p:nvPr/>
        </p:nvSpPr>
        <p:spPr>
          <a:xfrm>
            <a:off x="1295400" y="2731325"/>
            <a:ext cx="985652" cy="617517"/>
          </a:xfrm>
          <a:prstGeom prst="roundRect">
            <a:avLst/>
          </a:prstGeom>
          <a:solidFill>
            <a:srgbClr val="5B9BD5"/>
          </a:solidFill>
          <a:ln w="12700" cap="flat" cmpd="sng" algn="ctr">
            <a:solidFill>
              <a:srgbClr val="5B9BD5">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Rectangle: Rounded Corners 41"/>
          <p:cNvSpPr/>
          <p:nvPr/>
        </p:nvSpPr>
        <p:spPr>
          <a:xfrm>
            <a:off x="1533667" y="2929712"/>
            <a:ext cx="296687" cy="187385"/>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p:cNvSpPr/>
          <p:nvPr/>
        </p:nvSpPr>
        <p:spPr>
          <a:xfrm>
            <a:off x="2727195" y="3063897"/>
            <a:ext cx="296687" cy="187385"/>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p:cNvSpPr/>
          <p:nvPr/>
        </p:nvSpPr>
        <p:spPr>
          <a:xfrm>
            <a:off x="1295400" y="2906694"/>
            <a:ext cx="983374" cy="278653"/>
          </a:xfrm>
          <a:prstGeom prst="rect">
            <a:avLst/>
          </a:prstGeom>
          <a:solidFill>
            <a:srgbClr val="F4BF3C"/>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err="1">
                <a:ln>
                  <a:noFill/>
                </a:ln>
                <a:solidFill>
                  <a:prstClr val="black"/>
                </a:solidFill>
                <a:effectLst/>
                <a:uLnTx/>
                <a:uFillTx/>
                <a:latin typeface="Calibri" panose="020F0502020204030204"/>
                <a:ea typeface="+mn-ea"/>
                <a:cs typeface="+mn-cs"/>
              </a:rPr>
              <a:t>Modelling</a:t>
            </a:r>
            <a:endParaRPr kumimoji="0" lang="nl-NL"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5" name="Rectangle 44"/>
          <p:cNvSpPr/>
          <p:nvPr/>
        </p:nvSpPr>
        <p:spPr>
          <a:xfrm>
            <a:off x="2415564" y="2925362"/>
            <a:ext cx="983374" cy="259985"/>
          </a:xfrm>
          <a:prstGeom prst="rect">
            <a:avLst/>
          </a:prstGeom>
          <a:solidFill>
            <a:srgbClr val="FFF697"/>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prstClr val="black"/>
                </a:solidFill>
                <a:effectLst/>
                <a:uLnTx/>
                <a:uFillTx/>
                <a:latin typeface="Calibri" panose="020F0502020204030204"/>
                <a:ea typeface="+mn-ea"/>
                <a:cs typeface="+mn-cs"/>
              </a:rPr>
              <a:t>Data</a:t>
            </a:r>
          </a:p>
        </p:txBody>
      </p:sp>
      <p:sp>
        <p:nvSpPr>
          <p:cNvPr id="46" name="Rectangle 45"/>
          <p:cNvSpPr/>
          <p:nvPr/>
        </p:nvSpPr>
        <p:spPr>
          <a:xfrm>
            <a:off x="2553860" y="2753168"/>
            <a:ext cx="737123" cy="130673"/>
          </a:xfrm>
          <a:prstGeom prst="rect">
            <a:avLst/>
          </a:prstGeom>
          <a:solidFill>
            <a:srgbClr val="5B9BD5"/>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1" u="none" strike="noStrike" kern="0" cap="none" spc="0" normalizeH="0" baseline="0" noProof="0" dirty="0">
                <a:ln>
                  <a:noFill/>
                </a:ln>
                <a:solidFill>
                  <a:prstClr val="white"/>
                </a:solidFill>
                <a:effectLst/>
                <a:uLnTx/>
                <a:uFillTx/>
                <a:latin typeface="Calibri" panose="020F0502020204030204"/>
                <a:ea typeface="+mn-ea"/>
                <a:cs typeface="+mn-cs"/>
              </a:rPr>
              <a:t>Data standaard</a:t>
            </a:r>
          </a:p>
        </p:txBody>
      </p:sp>
      <p:sp>
        <p:nvSpPr>
          <p:cNvPr id="47" name="Rectangle 46"/>
          <p:cNvSpPr/>
          <p:nvPr/>
        </p:nvSpPr>
        <p:spPr>
          <a:xfrm>
            <a:off x="2556478" y="3200401"/>
            <a:ext cx="737123" cy="136768"/>
          </a:xfrm>
          <a:prstGeom prst="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prstClr val="white"/>
                </a:solidFill>
                <a:effectLst/>
                <a:uLnTx/>
                <a:uFillTx/>
                <a:latin typeface="Calibri" panose="020F0502020204030204"/>
                <a:ea typeface="+mn-ea"/>
                <a:cs typeface="+mn-cs"/>
              </a:rPr>
              <a:t>Toegang</a:t>
            </a:r>
          </a:p>
        </p:txBody>
      </p:sp>
      <p:sp>
        <p:nvSpPr>
          <p:cNvPr id="48" name="Rectangle 47"/>
          <p:cNvSpPr/>
          <p:nvPr/>
        </p:nvSpPr>
        <p:spPr>
          <a:xfrm>
            <a:off x="1461792" y="3200401"/>
            <a:ext cx="737123" cy="133735"/>
          </a:xfrm>
          <a:prstGeom prst="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prstClr val="white"/>
                </a:solidFill>
                <a:effectLst/>
                <a:uLnTx/>
                <a:uFillTx/>
                <a:latin typeface="Calibri" panose="020F0502020204030204"/>
                <a:ea typeface="+mn-ea"/>
                <a:cs typeface="+mn-cs"/>
              </a:rPr>
              <a:t>Toegang</a:t>
            </a:r>
          </a:p>
        </p:txBody>
      </p:sp>
      <p:sp>
        <p:nvSpPr>
          <p:cNvPr id="49" name="Rectangle 48"/>
          <p:cNvSpPr/>
          <p:nvPr/>
        </p:nvSpPr>
        <p:spPr>
          <a:xfrm>
            <a:off x="1453625" y="2744212"/>
            <a:ext cx="737123" cy="124051"/>
          </a:xfrm>
          <a:prstGeom prst="rect">
            <a:avLst/>
          </a:prstGeom>
          <a:solidFill>
            <a:srgbClr val="5B9BD5"/>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1" u="none" strike="noStrike" kern="0" cap="none" spc="0" normalizeH="0" baseline="0" noProof="0" dirty="0">
                <a:ln>
                  <a:noFill/>
                </a:ln>
                <a:solidFill>
                  <a:prstClr val="white"/>
                </a:solidFill>
                <a:effectLst/>
                <a:uLnTx/>
                <a:uFillTx/>
                <a:latin typeface="Calibri" panose="020F0502020204030204"/>
                <a:ea typeface="+mn-ea"/>
                <a:cs typeface="+mn-cs"/>
              </a:rPr>
              <a:t>Data Standaard</a:t>
            </a:r>
          </a:p>
        </p:txBody>
      </p:sp>
      <p:sp>
        <p:nvSpPr>
          <p:cNvPr id="61" name="Oval 60"/>
          <p:cNvSpPr/>
          <p:nvPr/>
        </p:nvSpPr>
        <p:spPr>
          <a:xfrm>
            <a:off x="5377632" y="2054388"/>
            <a:ext cx="1134092" cy="1086593"/>
          </a:xfrm>
          <a:prstGeom prst="ellipse">
            <a:avLst/>
          </a:prstGeom>
          <a:solidFill>
            <a:srgbClr val="44546A"/>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prstClr val="white"/>
                </a:solidFill>
                <a:effectLst/>
                <a:uLnTx/>
                <a:uFillTx/>
                <a:latin typeface="Calibri" panose="020F0502020204030204"/>
                <a:ea typeface="+mn-ea"/>
                <a:cs typeface="+mn-cs"/>
              </a:rPr>
              <a:t>Integratie</a:t>
            </a:r>
          </a:p>
        </p:txBody>
      </p:sp>
      <p:sp>
        <p:nvSpPr>
          <p:cNvPr id="62" name="Flowchart: Magnetic Disk 61"/>
          <p:cNvSpPr/>
          <p:nvPr/>
        </p:nvSpPr>
        <p:spPr>
          <a:xfrm>
            <a:off x="5474181" y="3624691"/>
            <a:ext cx="1028550" cy="564078"/>
          </a:xfrm>
          <a:prstGeom prst="flowChartMagneticDisk">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prstClr val="white"/>
                </a:solidFill>
                <a:effectLst/>
                <a:uLnTx/>
                <a:uFillTx/>
                <a:latin typeface="Calibri" panose="020F0502020204030204"/>
                <a:ea typeface="+mn-ea"/>
                <a:cs typeface="+mn-cs"/>
              </a:rPr>
              <a:t>Synchromodale data </a:t>
            </a:r>
          </a:p>
        </p:txBody>
      </p:sp>
      <p:sp>
        <p:nvSpPr>
          <p:cNvPr id="63" name="Arrow: Up-Down 62"/>
          <p:cNvSpPr/>
          <p:nvPr/>
        </p:nvSpPr>
        <p:spPr>
          <a:xfrm rot="2490428">
            <a:off x="6399577" y="3403618"/>
            <a:ext cx="118753" cy="207817"/>
          </a:xfrm>
          <a:prstGeom prst="up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 name="Arrow: Up-Down 63"/>
          <p:cNvSpPr/>
          <p:nvPr/>
        </p:nvSpPr>
        <p:spPr>
          <a:xfrm rot="18997667">
            <a:off x="5414805" y="3411380"/>
            <a:ext cx="118753" cy="207817"/>
          </a:xfrm>
          <a:prstGeom prst="up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Rectangle: Rounded Corners 64"/>
          <p:cNvSpPr/>
          <p:nvPr/>
        </p:nvSpPr>
        <p:spPr>
          <a:xfrm>
            <a:off x="5474181" y="1870321"/>
            <a:ext cx="978167" cy="504702"/>
          </a:xfrm>
          <a:prstGeom prst="roundRect">
            <a:avLst/>
          </a:prstGeom>
          <a:solidFill>
            <a:srgbClr val="5B9BD5">
              <a:lumMod val="20000"/>
              <a:lumOff val="80000"/>
            </a:srgbClr>
          </a:solidFill>
          <a:ln w="12700" cap="flat" cmpd="sng" algn="ctr">
            <a:solidFill>
              <a:srgbClr val="5B9BD5">
                <a:shade val="50000"/>
              </a:srgbClr>
            </a:solidFill>
            <a:prstDash val="solid"/>
            <a:miter lim="800000"/>
          </a:ln>
          <a:effectLst>
            <a:outerShdw blurRad="50800" dist="38100" dir="18900000" algn="b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prstClr val="black"/>
                </a:solidFill>
                <a:effectLst/>
                <a:uLnTx/>
                <a:uFillTx/>
                <a:latin typeface="Calibri" panose="020F0502020204030204"/>
                <a:ea typeface="+mn-ea"/>
                <a:cs typeface="+mn-cs"/>
              </a:rPr>
              <a:t>Logistiek dienstverleners </a:t>
            </a:r>
          </a:p>
        </p:txBody>
      </p:sp>
      <p:cxnSp>
        <p:nvCxnSpPr>
          <p:cNvPr id="66" name="Connector: Curved 65"/>
          <p:cNvCxnSpPr>
            <a:stCxn id="65" idx="3"/>
            <a:endCxn id="67" idx="3"/>
          </p:cNvCxnSpPr>
          <p:nvPr/>
        </p:nvCxnSpPr>
        <p:spPr>
          <a:xfrm flipH="1">
            <a:off x="6402440" y="2122672"/>
            <a:ext cx="49908" cy="1163781"/>
          </a:xfrm>
          <a:prstGeom prst="curvedConnector3">
            <a:avLst>
              <a:gd name="adj1" fmla="val -458043"/>
            </a:avLst>
          </a:prstGeom>
          <a:noFill/>
          <a:ln w="60325" cap="flat" cmpd="sng" algn="ctr">
            <a:solidFill>
              <a:sysClr val="window" lastClr="FFFFFF">
                <a:lumMod val="85000"/>
              </a:sysClr>
            </a:solidFill>
            <a:prstDash val="solid"/>
            <a:miter lim="800000"/>
            <a:tailEnd type="triangle"/>
          </a:ln>
          <a:effectLst/>
        </p:spPr>
      </p:cxnSp>
      <p:sp>
        <p:nvSpPr>
          <p:cNvPr id="67" name="Rectangle: Rounded Corners 66"/>
          <p:cNvSpPr/>
          <p:nvPr/>
        </p:nvSpPr>
        <p:spPr>
          <a:xfrm>
            <a:off x="5424273" y="3034102"/>
            <a:ext cx="978167" cy="504702"/>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68" name="Connector: Curved 67"/>
          <p:cNvCxnSpPr>
            <a:stCxn id="67" idx="1"/>
            <a:endCxn id="65" idx="1"/>
          </p:cNvCxnSpPr>
          <p:nvPr/>
        </p:nvCxnSpPr>
        <p:spPr>
          <a:xfrm rot="10800000" flipH="1">
            <a:off x="5424273" y="2122673"/>
            <a:ext cx="49908" cy="1163781"/>
          </a:xfrm>
          <a:prstGeom prst="curvedConnector3">
            <a:avLst>
              <a:gd name="adj1" fmla="val -458043"/>
            </a:avLst>
          </a:prstGeom>
          <a:noFill/>
          <a:ln w="60325" cap="flat" cmpd="sng" algn="ctr">
            <a:solidFill>
              <a:sysClr val="window" lastClr="FFFFFF">
                <a:lumMod val="85000"/>
              </a:sysClr>
            </a:solidFill>
            <a:prstDash val="solid"/>
            <a:miter lim="800000"/>
            <a:tailEnd type="triangle"/>
          </a:ln>
          <a:effectLst/>
        </p:spPr>
      </p:cxnSp>
      <p:cxnSp>
        <p:nvCxnSpPr>
          <p:cNvPr id="69" name="Connector: Curved 68"/>
          <p:cNvCxnSpPr>
            <a:stCxn id="67" idx="1"/>
            <a:endCxn id="67" idx="3"/>
          </p:cNvCxnSpPr>
          <p:nvPr/>
        </p:nvCxnSpPr>
        <p:spPr>
          <a:xfrm rot="10800000" flipH="1">
            <a:off x="5424272" y="3286453"/>
            <a:ext cx="978167" cy="12700"/>
          </a:xfrm>
          <a:prstGeom prst="curvedConnector5">
            <a:avLst>
              <a:gd name="adj1" fmla="val -23370"/>
              <a:gd name="adj2" fmla="val 3787016"/>
              <a:gd name="adj3" fmla="val 123370"/>
            </a:avLst>
          </a:prstGeom>
          <a:noFill/>
          <a:ln w="6350" cap="flat" cmpd="sng" algn="ctr">
            <a:noFill/>
            <a:prstDash val="solid"/>
            <a:miter lim="800000"/>
          </a:ln>
          <a:effectLst/>
        </p:spPr>
      </p:cxnSp>
      <p:cxnSp>
        <p:nvCxnSpPr>
          <p:cNvPr id="70" name="Connector: Curved 69"/>
          <p:cNvCxnSpPr>
            <a:stCxn id="74" idx="2"/>
            <a:endCxn id="73" idx="2"/>
          </p:cNvCxnSpPr>
          <p:nvPr/>
        </p:nvCxnSpPr>
        <p:spPr>
          <a:xfrm rot="5400000" flipH="1">
            <a:off x="5823503" y="2628947"/>
            <a:ext cx="134185" cy="1193528"/>
          </a:xfrm>
          <a:prstGeom prst="curvedConnector3">
            <a:avLst>
              <a:gd name="adj1" fmla="val -170362"/>
            </a:avLst>
          </a:prstGeom>
          <a:noFill/>
          <a:ln w="60325" cap="flat" cmpd="sng" algn="ctr">
            <a:solidFill>
              <a:sysClr val="window" lastClr="FFFFFF">
                <a:lumMod val="85000"/>
              </a:sysClr>
            </a:solidFill>
            <a:prstDash val="solid"/>
            <a:miter lim="800000"/>
            <a:tailEnd type="triangle"/>
          </a:ln>
          <a:effectLst/>
        </p:spPr>
      </p:cxnSp>
      <p:sp>
        <p:nvSpPr>
          <p:cNvPr id="71" name="Rectangle: Rounded Corners 70"/>
          <p:cNvSpPr/>
          <p:nvPr/>
        </p:nvSpPr>
        <p:spPr>
          <a:xfrm>
            <a:off x="6018898" y="2772846"/>
            <a:ext cx="985652" cy="617517"/>
          </a:xfrm>
          <a:prstGeom prst="roundRect">
            <a:avLst/>
          </a:prstGeom>
          <a:solidFill>
            <a:srgbClr val="5B9BD5"/>
          </a:solidFill>
          <a:ln w="12700" cap="flat" cmpd="sng" algn="ctr">
            <a:solidFill>
              <a:srgbClr val="5B9BD5">
                <a:shade val="50000"/>
              </a:srgbClr>
            </a:solidFill>
            <a:prstDash val="solid"/>
            <a:miter lim="800000"/>
          </a:ln>
          <a:effectLst>
            <a:outerShdw blurRad="50800" dist="38100" dir="18900000" algn="b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2" name="Rectangle: Rounded Corners 71"/>
          <p:cNvSpPr/>
          <p:nvPr/>
        </p:nvSpPr>
        <p:spPr>
          <a:xfrm>
            <a:off x="4907221" y="2772846"/>
            <a:ext cx="985652" cy="617517"/>
          </a:xfrm>
          <a:prstGeom prst="roundRect">
            <a:avLst/>
          </a:prstGeom>
          <a:solidFill>
            <a:srgbClr val="5B9BD5"/>
          </a:solidFill>
          <a:ln w="12700" cap="flat" cmpd="sng" algn="ctr">
            <a:solidFill>
              <a:srgbClr val="5B9BD5">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3" name="Rectangle: Rounded Corners 72"/>
          <p:cNvSpPr/>
          <p:nvPr/>
        </p:nvSpPr>
        <p:spPr>
          <a:xfrm>
            <a:off x="5145488" y="2971233"/>
            <a:ext cx="296687" cy="187385"/>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4" name="Rectangle: Rounded Corners 73"/>
          <p:cNvSpPr/>
          <p:nvPr/>
        </p:nvSpPr>
        <p:spPr>
          <a:xfrm>
            <a:off x="6339016" y="3105418"/>
            <a:ext cx="296687" cy="187385"/>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p:cNvSpPr/>
          <p:nvPr/>
        </p:nvSpPr>
        <p:spPr>
          <a:xfrm>
            <a:off x="4907221" y="2948215"/>
            <a:ext cx="983374" cy="278653"/>
          </a:xfrm>
          <a:prstGeom prst="rect">
            <a:avLst/>
          </a:prstGeom>
          <a:solidFill>
            <a:srgbClr val="F4BF3C"/>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err="1">
                <a:ln>
                  <a:noFill/>
                </a:ln>
                <a:solidFill>
                  <a:prstClr val="black"/>
                </a:solidFill>
                <a:effectLst/>
                <a:uLnTx/>
                <a:uFillTx/>
                <a:latin typeface="Calibri" panose="020F0502020204030204"/>
                <a:ea typeface="+mn-ea"/>
                <a:cs typeface="+mn-cs"/>
              </a:rPr>
              <a:t>Modelling</a:t>
            </a:r>
            <a:endParaRPr kumimoji="0" lang="nl-NL"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76" name="Rectangle 75"/>
          <p:cNvSpPr/>
          <p:nvPr/>
        </p:nvSpPr>
        <p:spPr>
          <a:xfrm>
            <a:off x="6027385" y="2966883"/>
            <a:ext cx="983374" cy="259985"/>
          </a:xfrm>
          <a:prstGeom prst="rect">
            <a:avLst/>
          </a:prstGeom>
          <a:solidFill>
            <a:srgbClr val="FFF697"/>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prstClr val="black"/>
                </a:solidFill>
                <a:effectLst/>
                <a:uLnTx/>
                <a:uFillTx/>
                <a:latin typeface="Calibri" panose="020F0502020204030204"/>
                <a:ea typeface="+mn-ea"/>
                <a:cs typeface="+mn-cs"/>
              </a:rPr>
              <a:t>Data</a:t>
            </a:r>
          </a:p>
        </p:txBody>
      </p:sp>
      <p:sp>
        <p:nvSpPr>
          <p:cNvPr id="77" name="Rectangle 76"/>
          <p:cNvSpPr/>
          <p:nvPr/>
        </p:nvSpPr>
        <p:spPr>
          <a:xfrm>
            <a:off x="6165681" y="2794689"/>
            <a:ext cx="737123" cy="130673"/>
          </a:xfrm>
          <a:prstGeom prst="rect">
            <a:avLst/>
          </a:prstGeom>
          <a:solidFill>
            <a:srgbClr val="5B9BD5"/>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1" u="none" strike="noStrike" kern="0" cap="none" spc="0" normalizeH="0" baseline="0" noProof="0" dirty="0">
                <a:ln>
                  <a:noFill/>
                </a:ln>
                <a:solidFill>
                  <a:prstClr val="white"/>
                </a:solidFill>
                <a:effectLst/>
                <a:uLnTx/>
                <a:uFillTx/>
                <a:latin typeface="Calibri" panose="020F0502020204030204"/>
                <a:ea typeface="+mn-ea"/>
                <a:cs typeface="+mn-cs"/>
              </a:rPr>
              <a:t>Data standaard</a:t>
            </a:r>
          </a:p>
        </p:txBody>
      </p:sp>
      <p:sp>
        <p:nvSpPr>
          <p:cNvPr id="78" name="Rectangle 77"/>
          <p:cNvSpPr/>
          <p:nvPr/>
        </p:nvSpPr>
        <p:spPr>
          <a:xfrm>
            <a:off x="6168299" y="3241922"/>
            <a:ext cx="737123" cy="136768"/>
          </a:xfrm>
          <a:prstGeom prst="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prstClr val="white"/>
                </a:solidFill>
                <a:effectLst/>
                <a:uLnTx/>
                <a:uFillTx/>
                <a:latin typeface="Calibri" panose="020F0502020204030204"/>
                <a:ea typeface="+mn-ea"/>
                <a:cs typeface="+mn-cs"/>
              </a:rPr>
              <a:t>Toegang</a:t>
            </a:r>
          </a:p>
        </p:txBody>
      </p:sp>
      <p:sp>
        <p:nvSpPr>
          <p:cNvPr id="79" name="Rectangle 78"/>
          <p:cNvSpPr/>
          <p:nvPr/>
        </p:nvSpPr>
        <p:spPr>
          <a:xfrm>
            <a:off x="5073613" y="3241922"/>
            <a:ext cx="737123" cy="133735"/>
          </a:xfrm>
          <a:prstGeom prst="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prstClr val="white"/>
                </a:solidFill>
                <a:effectLst/>
                <a:uLnTx/>
                <a:uFillTx/>
                <a:latin typeface="Calibri" panose="020F0502020204030204"/>
                <a:ea typeface="+mn-ea"/>
                <a:cs typeface="+mn-cs"/>
              </a:rPr>
              <a:t>Toegang</a:t>
            </a:r>
          </a:p>
        </p:txBody>
      </p:sp>
      <p:sp>
        <p:nvSpPr>
          <p:cNvPr id="80" name="Rectangle 79"/>
          <p:cNvSpPr/>
          <p:nvPr/>
        </p:nvSpPr>
        <p:spPr>
          <a:xfrm>
            <a:off x="5065446" y="2785733"/>
            <a:ext cx="737123" cy="124051"/>
          </a:xfrm>
          <a:prstGeom prst="rect">
            <a:avLst/>
          </a:prstGeom>
          <a:solidFill>
            <a:srgbClr val="5B9BD5"/>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1" u="none" strike="noStrike" kern="0" cap="none" spc="0" normalizeH="0" baseline="0" noProof="0" dirty="0">
                <a:ln>
                  <a:noFill/>
                </a:ln>
                <a:solidFill>
                  <a:prstClr val="white"/>
                </a:solidFill>
                <a:effectLst/>
                <a:uLnTx/>
                <a:uFillTx/>
                <a:latin typeface="Calibri" panose="020F0502020204030204"/>
                <a:ea typeface="+mn-ea"/>
                <a:cs typeface="+mn-cs"/>
              </a:rPr>
              <a:t>Data Standaard</a:t>
            </a:r>
          </a:p>
        </p:txBody>
      </p:sp>
      <p:sp>
        <p:nvSpPr>
          <p:cNvPr id="6" name="Rectangle 5"/>
          <p:cNvSpPr/>
          <p:nvPr/>
        </p:nvSpPr>
        <p:spPr bwMode="auto">
          <a:xfrm>
            <a:off x="4834160" y="2438295"/>
            <a:ext cx="2386450" cy="2055420"/>
          </a:xfrm>
          <a:prstGeom prst="rect">
            <a:avLst/>
          </a:prstGeom>
          <a:solidFill>
            <a:schemeClr val="tx2">
              <a:alpha val="50000"/>
            </a:schemeClr>
          </a:solidFill>
          <a:ln>
            <a:noFill/>
            <a:headEnd type="none" w="med" len="med"/>
            <a:tailEnd type="none" w="med" len="med"/>
          </a:ln>
          <a:effectLst>
            <a:outerShdw blurRad="50800" dist="38100" dir="18900000" algn="b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r>
              <a:rPr lang="nl-NL" sz="1000" b="1" dirty="0" err="1">
                <a:gradFill>
                  <a:gsLst>
                    <a:gs pos="0">
                      <a:srgbClr val="FFFFFF"/>
                    </a:gs>
                    <a:gs pos="100000">
                      <a:srgbClr val="FFFFFF"/>
                    </a:gs>
                  </a:gsLst>
                  <a:lin ang="5400000" scaled="0"/>
                </a:gradFill>
              </a:rPr>
              <a:t>Webinterface</a:t>
            </a:r>
            <a:endParaRPr lang="nl-NL" sz="1000" b="1" dirty="0">
              <a:gradFill>
                <a:gsLst>
                  <a:gs pos="0">
                    <a:srgbClr val="FFFFFF"/>
                  </a:gs>
                  <a:gs pos="100000">
                    <a:srgbClr val="FFFFFF"/>
                  </a:gs>
                </a:gsLst>
                <a:lin ang="5400000" scaled="0"/>
              </a:gradFill>
            </a:endParaRPr>
          </a:p>
        </p:txBody>
      </p:sp>
      <p:sp>
        <p:nvSpPr>
          <p:cNvPr id="50" name="Oval 49"/>
          <p:cNvSpPr/>
          <p:nvPr/>
        </p:nvSpPr>
        <p:spPr>
          <a:xfrm>
            <a:off x="8248982" y="2054388"/>
            <a:ext cx="1134092" cy="1086593"/>
          </a:xfrm>
          <a:prstGeom prst="ellipse">
            <a:avLst/>
          </a:prstGeom>
          <a:solidFill>
            <a:srgbClr val="44546A"/>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prstClr val="white"/>
                </a:solidFill>
                <a:effectLst/>
                <a:uLnTx/>
                <a:uFillTx/>
                <a:latin typeface="Calibri" panose="020F0502020204030204"/>
                <a:ea typeface="+mn-ea"/>
                <a:cs typeface="+mn-cs"/>
              </a:rPr>
              <a:t>Integratie</a:t>
            </a:r>
          </a:p>
        </p:txBody>
      </p:sp>
      <p:sp>
        <p:nvSpPr>
          <p:cNvPr id="51" name="Flowchart: Magnetic Disk 50"/>
          <p:cNvSpPr/>
          <p:nvPr/>
        </p:nvSpPr>
        <p:spPr>
          <a:xfrm>
            <a:off x="8345531" y="3624691"/>
            <a:ext cx="1028550" cy="564078"/>
          </a:xfrm>
          <a:prstGeom prst="flowChartMagneticDisk">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prstClr val="white"/>
                </a:solidFill>
                <a:effectLst/>
                <a:uLnTx/>
                <a:uFillTx/>
                <a:latin typeface="Calibri" panose="020F0502020204030204"/>
                <a:ea typeface="+mn-ea"/>
                <a:cs typeface="+mn-cs"/>
              </a:rPr>
              <a:t>Synchromodale data </a:t>
            </a:r>
          </a:p>
        </p:txBody>
      </p:sp>
      <p:sp>
        <p:nvSpPr>
          <p:cNvPr id="52" name="Arrow: Up-Down 51"/>
          <p:cNvSpPr/>
          <p:nvPr/>
        </p:nvSpPr>
        <p:spPr>
          <a:xfrm rot="2490428">
            <a:off x="9270927" y="3403618"/>
            <a:ext cx="118753" cy="207817"/>
          </a:xfrm>
          <a:prstGeom prst="up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Arrow: Up-Down 52"/>
          <p:cNvSpPr/>
          <p:nvPr/>
        </p:nvSpPr>
        <p:spPr>
          <a:xfrm rot="18997667">
            <a:off x="8286155" y="3411380"/>
            <a:ext cx="118753" cy="207817"/>
          </a:xfrm>
          <a:prstGeom prst="up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Rectangle: Rounded Corners 53"/>
          <p:cNvSpPr/>
          <p:nvPr/>
        </p:nvSpPr>
        <p:spPr>
          <a:xfrm>
            <a:off x="8345531" y="1870321"/>
            <a:ext cx="978167" cy="504702"/>
          </a:xfrm>
          <a:prstGeom prst="roundRect">
            <a:avLst/>
          </a:prstGeom>
          <a:solidFill>
            <a:srgbClr val="5B9BD5">
              <a:lumMod val="20000"/>
              <a:lumOff val="80000"/>
            </a:srgbClr>
          </a:solidFill>
          <a:ln w="12700" cap="flat" cmpd="sng" algn="ctr">
            <a:solidFill>
              <a:srgbClr val="5B9BD5">
                <a:shade val="50000"/>
              </a:srgbClr>
            </a:solidFill>
            <a:prstDash val="solid"/>
            <a:miter lim="800000"/>
          </a:ln>
          <a:effectLst>
            <a:outerShdw blurRad="50800" dist="38100" dir="18900000" algn="b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prstClr val="black"/>
                </a:solidFill>
                <a:effectLst/>
                <a:uLnTx/>
                <a:uFillTx/>
                <a:latin typeface="Calibri" panose="020F0502020204030204"/>
                <a:ea typeface="+mn-ea"/>
                <a:cs typeface="+mn-cs"/>
              </a:rPr>
              <a:t>Logistiek dienstverleners </a:t>
            </a:r>
          </a:p>
        </p:txBody>
      </p:sp>
      <p:cxnSp>
        <p:nvCxnSpPr>
          <p:cNvPr id="55" name="Connector: Curved 54"/>
          <p:cNvCxnSpPr>
            <a:stCxn id="54" idx="3"/>
            <a:endCxn id="56" idx="3"/>
          </p:cNvCxnSpPr>
          <p:nvPr/>
        </p:nvCxnSpPr>
        <p:spPr>
          <a:xfrm flipH="1">
            <a:off x="9273790" y="2122672"/>
            <a:ext cx="49908" cy="1163781"/>
          </a:xfrm>
          <a:prstGeom prst="curvedConnector3">
            <a:avLst>
              <a:gd name="adj1" fmla="val -458043"/>
            </a:avLst>
          </a:prstGeom>
          <a:noFill/>
          <a:ln w="60325" cap="flat" cmpd="sng" algn="ctr">
            <a:solidFill>
              <a:sysClr val="window" lastClr="FFFFFF">
                <a:lumMod val="85000"/>
              </a:sysClr>
            </a:solidFill>
            <a:prstDash val="solid"/>
            <a:miter lim="800000"/>
            <a:tailEnd type="triangle"/>
          </a:ln>
          <a:effectLst/>
        </p:spPr>
      </p:cxnSp>
      <p:sp>
        <p:nvSpPr>
          <p:cNvPr id="56" name="Rectangle: Rounded Corners 55"/>
          <p:cNvSpPr/>
          <p:nvPr/>
        </p:nvSpPr>
        <p:spPr>
          <a:xfrm>
            <a:off x="8295623" y="3034102"/>
            <a:ext cx="978167" cy="504702"/>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57" name="Connector: Curved 56"/>
          <p:cNvCxnSpPr>
            <a:stCxn id="56" idx="1"/>
            <a:endCxn id="54" idx="1"/>
          </p:cNvCxnSpPr>
          <p:nvPr/>
        </p:nvCxnSpPr>
        <p:spPr>
          <a:xfrm rot="10800000" flipH="1">
            <a:off x="8295623" y="2122673"/>
            <a:ext cx="49908" cy="1163781"/>
          </a:xfrm>
          <a:prstGeom prst="curvedConnector3">
            <a:avLst>
              <a:gd name="adj1" fmla="val -458043"/>
            </a:avLst>
          </a:prstGeom>
          <a:noFill/>
          <a:ln w="60325" cap="flat" cmpd="sng" algn="ctr">
            <a:solidFill>
              <a:sysClr val="window" lastClr="FFFFFF">
                <a:lumMod val="85000"/>
              </a:sysClr>
            </a:solidFill>
            <a:prstDash val="solid"/>
            <a:miter lim="800000"/>
            <a:tailEnd type="triangle"/>
          </a:ln>
          <a:effectLst/>
        </p:spPr>
      </p:cxnSp>
      <p:cxnSp>
        <p:nvCxnSpPr>
          <p:cNvPr id="58" name="Connector: Curved 57"/>
          <p:cNvCxnSpPr>
            <a:stCxn id="56" idx="1"/>
            <a:endCxn id="56" idx="3"/>
          </p:cNvCxnSpPr>
          <p:nvPr/>
        </p:nvCxnSpPr>
        <p:spPr>
          <a:xfrm rot="10800000" flipH="1">
            <a:off x="8295622" y="3286453"/>
            <a:ext cx="978167" cy="12700"/>
          </a:xfrm>
          <a:prstGeom prst="curvedConnector5">
            <a:avLst>
              <a:gd name="adj1" fmla="val -23370"/>
              <a:gd name="adj2" fmla="val 3787016"/>
              <a:gd name="adj3" fmla="val 123370"/>
            </a:avLst>
          </a:prstGeom>
          <a:noFill/>
          <a:ln w="6350" cap="flat" cmpd="sng" algn="ctr">
            <a:noFill/>
            <a:prstDash val="solid"/>
            <a:miter lim="800000"/>
          </a:ln>
          <a:effectLst/>
        </p:spPr>
      </p:cxnSp>
      <p:cxnSp>
        <p:nvCxnSpPr>
          <p:cNvPr id="59" name="Connector: Curved 58"/>
          <p:cNvCxnSpPr>
            <a:stCxn id="83" idx="2"/>
            <a:endCxn id="82" idx="2"/>
          </p:cNvCxnSpPr>
          <p:nvPr/>
        </p:nvCxnSpPr>
        <p:spPr>
          <a:xfrm rot="5400000" flipH="1">
            <a:off x="8694853" y="2628947"/>
            <a:ext cx="134185" cy="1193528"/>
          </a:xfrm>
          <a:prstGeom prst="curvedConnector3">
            <a:avLst>
              <a:gd name="adj1" fmla="val -170362"/>
            </a:avLst>
          </a:prstGeom>
          <a:noFill/>
          <a:ln w="60325" cap="flat" cmpd="sng" algn="ctr">
            <a:solidFill>
              <a:sysClr val="window" lastClr="FFFFFF">
                <a:lumMod val="85000"/>
              </a:sysClr>
            </a:solidFill>
            <a:prstDash val="solid"/>
            <a:miter lim="800000"/>
            <a:tailEnd type="triangle"/>
          </a:ln>
          <a:effectLst/>
        </p:spPr>
      </p:cxnSp>
      <p:sp>
        <p:nvSpPr>
          <p:cNvPr id="60" name="Rectangle: Rounded Corners 59"/>
          <p:cNvSpPr/>
          <p:nvPr/>
        </p:nvSpPr>
        <p:spPr>
          <a:xfrm>
            <a:off x="8890248" y="2772846"/>
            <a:ext cx="985652" cy="617517"/>
          </a:xfrm>
          <a:prstGeom prst="roundRect">
            <a:avLst/>
          </a:prstGeom>
          <a:solidFill>
            <a:srgbClr val="5B9BD5"/>
          </a:solidFill>
          <a:ln w="12700" cap="flat" cmpd="sng" algn="ctr">
            <a:solidFill>
              <a:srgbClr val="5B9BD5">
                <a:shade val="50000"/>
              </a:srgbClr>
            </a:solidFill>
            <a:prstDash val="solid"/>
            <a:miter lim="800000"/>
          </a:ln>
          <a:effectLst>
            <a:outerShdw blurRad="50800" dist="38100" dir="18900000" algn="b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Rounded Corners 80"/>
          <p:cNvSpPr/>
          <p:nvPr/>
        </p:nvSpPr>
        <p:spPr>
          <a:xfrm>
            <a:off x="7778571" y="2772846"/>
            <a:ext cx="985652" cy="617517"/>
          </a:xfrm>
          <a:prstGeom prst="roundRect">
            <a:avLst/>
          </a:prstGeom>
          <a:solidFill>
            <a:srgbClr val="5B9BD5"/>
          </a:solidFill>
          <a:ln w="12700" cap="flat" cmpd="sng" algn="ctr">
            <a:solidFill>
              <a:srgbClr val="5B9BD5">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2" name="Rectangle: Rounded Corners 81"/>
          <p:cNvSpPr/>
          <p:nvPr/>
        </p:nvSpPr>
        <p:spPr>
          <a:xfrm>
            <a:off x="8016838" y="2971233"/>
            <a:ext cx="296687" cy="187385"/>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3" name="Rectangle: Rounded Corners 82"/>
          <p:cNvSpPr/>
          <p:nvPr/>
        </p:nvSpPr>
        <p:spPr>
          <a:xfrm>
            <a:off x="9210366" y="3105418"/>
            <a:ext cx="296687" cy="187385"/>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4" name="Rectangle 83"/>
          <p:cNvSpPr/>
          <p:nvPr/>
        </p:nvSpPr>
        <p:spPr>
          <a:xfrm>
            <a:off x="7778571" y="2948215"/>
            <a:ext cx="983374" cy="278653"/>
          </a:xfrm>
          <a:prstGeom prst="rect">
            <a:avLst/>
          </a:prstGeom>
          <a:solidFill>
            <a:srgbClr val="F4BF3C"/>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err="1">
                <a:ln>
                  <a:noFill/>
                </a:ln>
                <a:solidFill>
                  <a:prstClr val="black"/>
                </a:solidFill>
                <a:effectLst/>
                <a:uLnTx/>
                <a:uFillTx/>
                <a:latin typeface="Calibri" panose="020F0502020204030204"/>
                <a:ea typeface="+mn-ea"/>
                <a:cs typeface="+mn-cs"/>
              </a:rPr>
              <a:t>Modelling</a:t>
            </a:r>
            <a:endParaRPr kumimoji="0" lang="nl-NL"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85" name="Rectangle 84"/>
          <p:cNvSpPr/>
          <p:nvPr/>
        </p:nvSpPr>
        <p:spPr>
          <a:xfrm>
            <a:off x="8898735" y="2966883"/>
            <a:ext cx="983374" cy="259985"/>
          </a:xfrm>
          <a:prstGeom prst="rect">
            <a:avLst/>
          </a:prstGeom>
          <a:solidFill>
            <a:srgbClr val="FFF697"/>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prstClr val="black"/>
                </a:solidFill>
                <a:effectLst/>
                <a:uLnTx/>
                <a:uFillTx/>
                <a:latin typeface="Calibri" panose="020F0502020204030204"/>
                <a:ea typeface="+mn-ea"/>
                <a:cs typeface="+mn-cs"/>
              </a:rPr>
              <a:t>Data</a:t>
            </a:r>
          </a:p>
        </p:txBody>
      </p:sp>
      <p:sp>
        <p:nvSpPr>
          <p:cNvPr id="86" name="Rectangle 85"/>
          <p:cNvSpPr/>
          <p:nvPr/>
        </p:nvSpPr>
        <p:spPr>
          <a:xfrm>
            <a:off x="9037031" y="2794689"/>
            <a:ext cx="737123" cy="130673"/>
          </a:xfrm>
          <a:prstGeom prst="rect">
            <a:avLst/>
          </a:prstGeom>
          <a:solidFill>
            <a:srgbClr val="5B9BD5"/>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1" u="none" strike="noStrike" kern="0" cap="none" spc="0" normalizeH="0" baseline="0" noProof="0" dirty="0">
                <a:ln>
                  <a:noFill/>
                </a:ln>
                <a:solidFill>
                  <a:prstClr val="white"/>
                </a:solidFill>
                <a:effectLst/>
                <a:uLnTx/>
                <a:uFillTx/>
                <a:latin typeface="Calibri" panose="020F0502020204030204"/>
                <a:ea typeface="+mn-ea"/>
                <a:cs typeface="+mn-cs"/>
              </a:rPr>
              <a:t>Data standaard</a:t>
            </a:r>
          </a:p>
        </p:txBody>
      </p:sp>
      <p:sp>
        <p:nvSpPr>
          <p:cNvPr id="87" name="Rectangle 86"/>
          <p:cNvSpPr/>
          <p:nvPr/>
        </p:nvSpPr>
        <p:spPr>
          <a:xfrm>
            <a:off x="9039649" y="3241922"/>
            <a:ext cx="737123" cy="136768"/>
          </a:xfrm>
          <a:prstGeom prst="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prstClr val="white"/>
                </a:solidFill>
                <a:effectLst/>
                <a:uLnTx/>
                <a:uFillTx/>
                <a:latin typeface="Calibri" panose="020F0502020204030204"/>
                <a:ea typeface="+mn-ea"/>
                <a:cs typeface="+mn-cs"/>
              </a:rPr>
              <a:t>Toegang</a:t>
            </a:r>
          </a:p>
        </p:txBody>
      </p:sp>
      <p:sp>
        <p:nvSpPr>
          <p:cNvPr id="88" name="Rectangle 87"/>
          <p:cNvSpPr/>
          <p:nvPr/>
        </p:nvSpPr>
        <p:spPr>
          <a:xfrm>
            <a:off x="7944963" y="3241922"/>
            <a:ext cx="737123" cy="133735"/>
          </a:xfrm>
          <a:prstGeom prst="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prstClr val="white"/>
                </a:solidFill>
                <a:effectLst/>
                <a:uLnTx/>
                <a:uFillTx/>
                <a:latin typeface="Calibri" panose="020F0502020204030204"/>
                <a:ea typeface="+mn-ea"/>
                <a:cs typeface="+mn-cs"/>
              </a:rPr>
              <a:t>Toegang</a:t>
            </a:r>
          </a:p>
        </p:txBody>
      </p:sp>
      <p:sp>
        <p:nvSpPr>
          <p:cNvPr id="89" name="Rectangle 88"/>
          <p:cNvSpPr/>
          <p:nvPr/>
        </p:nvSpPr>
        <p:spPr>
          <a:xfrm>
            <a:off x="7936796" y="2785733"/>
            <a:ext cx="737123" cy="124051"/>
          </a:xfrm>
          <a:prstGeom prst="rect">
            <a:avLst/>
          </a:prstGeom>
          <a:solidFill>
            <a:srgbClr val="5B9BD5"/>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1" u="none" strike="noStrike" kern="0" cap="none" spc="0" normalizeH="0" baseline="0" noProof="0" dirty="0">
                <a:ln>
                  <a:noFill/>
                </a:ln>
                <a:solidFill>
                  <a:prstClr val="white"/>
                </a:solidFill>
                <a:effectLst/>
                <a:uLnTx/>
                <a:uFillTx/>
                <a:latin typeface="Calibri" panose="020F0502020204030204"/>
                <a:ea typeface="+mn-ea"/>
                <a:cs typeface="+mn-cs"/>
              </a:rPr>
              <a:t>Data Standaard</a:t>
            </a:r>
          </a:p>
        </p:txBody>
      </p:sp>
      <p:sp>
        <p:nvSpPr>
          <p:cNvPr id="90" name="Rectangle 89"/>
          <p:cNvSpPr/>
          <p:nvPr/>
        </p:nvSpPr>
        <p:spPr bwMode="auto">
          <a:xfrm>
            <a:off x="7776703" y="2251177"/>
            <a:ext cx="2386450" cy="219059"/>
          </a:xfrm>
          <a:prstGeom prst="rect">
            <a:avLst/>
          </a:prstGeom>
          <a:solidFill>
            <a:srgbClr val="FF0000">
              <a:alpha val="50000"/>
            </a:srgbClr>
          </a:solidFill>
          <a:ln>
            <a:noFill/>
            <a:headEnd type="none" w="med" len="med"/>
            <a:tailEnd type="none" w="med" len="med"/>
          </a:ln>
          <a:effectLst>
            <a:outerShdw blurRad="50800" dist="38100" dir="18900000" algn="b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r>
              <a:rPr lang="nl-NL" sz="1000" b="1" dirty="0">
                <a:gradFill>
                  <a:gsLst>
                    <a:gs pos="0">
                      <a:srgbClr val="FFFFFF"/>
                    </a:gs>
                    <a:gs pos="100000">
                      <a:srgbClr val="FFFFFF"/>
                    </a:gs>
                  </a:gsLst>
                  <a:lin ang="5400000" scaled="0"/>
                </a:gradFill>
              </a:rPr>
              <a:t>API</a:t>
            </a:r>
          </a:p>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r>
              <a:rPr lang="nl-NL" sz="1000" b="1" dirty="0" err="1">
                <a:gradFill>
                  <a:gsLst>
                    <a:gs pos="0">
                      <a:srgbClr val="FFFFFF"/>
                    </a:gs>
                    <a:gs pos="100000">
                      <a:srgbClr val="FFFFFF"/>
                    </a:gs>
                  </a:gsLst>
                  <a:lin ang="5400000" scaled="0"/>
                </a:gradFill>
              </a:rPr>
              <a:t>Webinterface</a:t>
            </a:r>
            <a:endParaRPr lang="nl-NL" sz="1000" b="1" dirty="0">
              <a:gradFill>
                <a:gsLst>
                  <a:gs pos="0">
                    <a:srgbClr val="FFFFFF"/>
                  </a:gs>
                  <a:gs pos="100000">
                    <a:srgbClr val="FFFFFF"/>
                  </a:gs>
                </a:gsLst>
                <a:lin ang="5400000" scaled="0"/>
              </a:gradFill>
            </a:endParaRPr>
          </a:p>
        </p:txBody>
      </p:sp>
      <p:sp>
        <p:nvSpPr>
          <p:cNvPr id="5" name="TextBox 4"/>
          <p:cNvSpPr txBox="1"/>
          <p:nvPr/>
        </p:nvSpPr>
        <p:spPr>
          <a:xfrm>
            <a:off x="1190529" y="4892969"/>
            <a:ext cx="2726661" cy="1292662"/>
          </a:xfrm>
          <a:prstGeom prst="rect">
            <a:avLst/>
          </a:prstGeom>
          <a:noFill/>
        </p:spPr>
        <p:txBody>
          <a:bodyPr wrap="square" lIns="0" tIns="0" rIns="0" bIns="0" rtlCol="0">
            <a:spAutoFit/>
          </a:bodyPr>
          <a:lstStyle/>
          <a:p>
            <a:r>
              <a:rPr lang="nl-NL" sz="1200" b="1" dirty="0">
                <a:gradFill>
                  <a:gsLst>
                    <a:gs pos="0">
                      <a:schemeClr val="tx1"/>
                    </a:gs>
                    <a:gs pos="86000">
                      <a:schemeClr val="tx1"/>
                    </a:gs>
                  </a:gsLst>
                  <a:lin ang="5400000" scaled="0"/>
                </a:gradFill>
              </a:rPr>
              <a:t>Structuur</a:t>
            </a:r>
          </a:p>
          <a:p>
            <a:pPr marL="171450" indent="-171450">
              <a:buFont typeface="Arial" panose="020B0604020202020204" pitchFamily="34" charset="0"/>
              <a:buChar char="•"/>
            </a:pPr>
            <a:r>
              <a:rPr lang="nl-NL" sz="1200" dirty="0">
                <a:gradFill>
                  <a:gsLst>
                    <a:gs pos="0">
                      <a:schemeClr val="tx1"/>
                    </a:gs>
                    <a:gs pos="86000">
                      <a:schemeClr val="tx1"/>
                    </a:gs>
                  </a:gsLst>
                  <a:lin ang="5400000" scaled="0"/>
                </a:gradFill>
              </a:rPr>
              <a:t>Ontwikkelen van 1 centrale community database in de </a:t>
            </a:r>
            <a:r>
              <a:rPr lang="nl-NL" sz="1200" dirty="0" err="1">
                <a:gradFill>
                  <a:gsLst>
                    <a:gs pos="0">
                      <a:schemeClr val="tx1"/>
                    </a:gs>
                    <a:gs pos="86000">
                      <a:schemeClr val="tx1"/>
                    </a:gs>
                  </a:gsLst>
                  <a:lin ang="5400000" scaled="0"/>
                </a:gradFill>
              </a:rPr>
              <a:t>cloud</a:t>
            </a:r>
            <a:endParaRPr lang="nl-NL" sz="1200" dirty="0">
              <a:gradFill>
                <a:gsLst>
                  <a:gs pos="0">
                    <a:schemeClr val="tx1"/>
                  </a:gs>
                  <a:gs pos="86000">
                    <a:schemeClr val="tx1"/>
                  </a:gs>
                </a:gsLst>
                <a:lin ang="5400000" scaled="0"/>
              </a:gradFill>
            </a:endParaRPr>
          </a:p>
          <a:p>
            <a:pPr marL="171450" indent="-171450">
              <a:buFont typeface="Arial" panose="020B0604020202020204" pitchFamily="34" charset="0"/>
              <a:buChar char="•"/>
            </a:pPr>
            <a:r>
              <a:rPr lang="nl-NL" sz="1200" dirty="0">
                <a:gradFill>
                  <a:gsLst>
                    <a:gs pos="0">
                      <a:schemeClr val="tx1"/>
                    </a:gs>
                    <a:gs pos="86000">
                      <a:schemeClr val="tx1"/>
                    </a:gs>
                  </a:gsLst>
                  <a:lin ang="5400000" scaled="0"/>
                </a:gradFill>
              </a:rPr>
              <a:t>Opzet en onderhoud community datamodel</a:t>
            </a:r>
          </a:p>
          <a:p>
            <a:pPr marL="171450" indent="-171450">
              <a:buFont typeface="Arial" panose="020B0604020202020204" pitchFamily="34" charset="0"/>
              <a:buChar char="•"/>
            </a:pPr>
            <a:r>
              <a:rPr lang="nl-NL" sz="1200" dirty="0">
                <a:gradFill>
                  <a:gsLst>
                    <a:gs pos="0">
                      <a:schemeClr val="tx1"/>
                    </a:gs>
                    <a:gs pos="86000">
                      <a:schemeClr val="tx1"/>
                    </a:gs>
                  </a:gsLst>
                  <a:lin ang="5400000" scaled="0"/>
                </a:gradFill>
              </a:rPr>
              <a:t>Integratie door 1 koppeling voor leveren en afnemen van data </a:t>
            </a:r>
          </a:p>
        </p:txBody>
      </p:sp>
      <p:sp>
        <p:nvSpPr>
          <p:cNvPr id="91" name="TextBox 90"/>
          <p:cNvSpPr txBox="1"/>
          <p:nvPr/>
        </p:nvSpPr>
        <p:spPr>
          <a:xfrm>
            <a:off x="4664054" y="4898039"/>
            <a:ext cx="2726661" cy="1292662"/>
          </a:xfrm>
          <a:prstGeom prst="rect">
            <a:avLst/>
          </a:prstGeom>
          <a:noFill/>
        </p:spPr>
        <p:txBody>
          <a:bodyPr wrap="square" lIns="0" tIns="0" rIns="0" bIns="0" rtlCol="0">
            <a:spAutoFit/>
          </a:bodyPr>
          <a:lstStyle/>
          <a:p>
            <a:r>
              <a:rPr lang="nl-NL" sz="1200" b="1" dirty="0">
                <a:gradFill>
                  <a:gsLst>
                    <a:gs pos="0">
                      <a:schemeClr val="tx1"/>
                    </a:gs>
                    <a:gs pos="86000">
                      <a:schemeClr val="tx1"/>
                    </a:gs>
                  </a:gsLst>
                  <a:lin ang="5400000" scaled="0"/>
                </a:gradFill>
              </a:rPr>
              <a:t>Ontsluiting via </a:t>
            </a:r>
            <a:r>
              <a:rPr lang="nl-NL" sz="1200" b="1" dirty="0" err="1">
                <a:gradFill>
                  <a:gsLst>
                    <a:gs pos="0">
                      <a:schemeClr val="tx1"/>
                    </a:gs>
                    <a:gs pos="86000">
                      <a:schemeClr val="tx1"/>
                    </a:gs>
                  </a:gsLst>
                  <a:lin ang="5400000" scaled="0"/>
                </a:gradFill>
              </a:rPr>
              <a:t>webinterface</a:t>
            </a:r>
            <a:endParaRPr lang="nl-NL" sz="1200" b="1" dirty="0">
              <a:gradFill>
                <a:gsLst>
                  <a:gs pos="0">
                    <a:schemeClr val="tx1"/>
                  </a:gs>
                  <a:gs pos="86000">
                    <a:schemeClr val="tx1"/>
                  </a:gs>
                </a:gsLst>
                <a:lin ang="5400000" scaled="0"/>
              </a:gradFill>
            </a:endParaRPr>
          </a:p>
          <a:p>
            <a:pPr marL="171450" indent="-171450">
              <a:buFont typeface="Arial" panose="020B0604020202020204" pitchFamily="34" charset="0"/>
              <a:buChar char="•"/>
            </a:pPr>
            <a:r>
              <a:rPr lang="nl-NL" sz="1200" dirty="0">
                <a:gradFill>
                  <a:gsLst>
                    <a:gs pos="0">
                      <a:schemeClr val="tx1"/>
                    </a:gs>
                    <a:gs pos="86000">
                      <a:schemeClr val="tx1"/>
                    </a:gs>
                  </a:gsLst>
                  <a:lin ang="5400000" scaled="0"/>
                </a:gradFill>
              </a:rPr>
              <a:t>Ontsluiting data binnen de logistieke keten via een </a:t>
            </a:r>
            <a:r>
              <a:rPr lang="nl-NL" sz="1200" dirty="0" err="1">
                <a:gradFill>
                  <a:gsLst>
                    <a:gs pos="0">
                      <a:schemeClr val="tx1"/>
                    </a:gs>
                    <a:gs pos="86000">
                      <a:schemeClr val="tx1"/>
                    </a:gs>
                  </a:gsLst>
                  <a:lin ang="5400000" scaled="0"/>
                </a:gradFill>
              </a:rPr>
              <a:t>webinterface</a:t>
            </a:r>
            <a:endParaRPr lang="nl-NL" sz="1200" dirty="0">
              <a:gradFill>
                <a:gsLst>
                  <a:gs pos="0">
                    <a:schemeClr val="tx1"/>
                  </a:gs>
                  <a:gs pos="86000">
                    <a:schemeClr val="tx1"/>
                  </a:gs>
                </a:gsLst>
                <a:lin ang="5400000" scaled="0"/>
              </a:gradFill>
            </a:endParaRPr>
          </a:p>
          <a:p>
            <a:pPr marL="171450" indent="-171450">
              <a:buFont typeface="Arial" panose="020B0604020202020204" pitchFamily="34" charset="0"/>
              <a:buChar char="•"/>
            </a:pPr>
            <a:r>
              <a:rPr lang="nl-NL" sz="1200" dirty="0">
                <a:gradFill>
                  <a:gsLst>
                    <a:gs pos="0">
                      <a:schemeClr val="tx1"/>
                    </a:gs>
                    <a:gs pos="86000">
                      <a:schemeClr val="tx1"/>
                    </a:gs>
                  </a:gsLst>
                  <a:lin ang="5400000" scaled="0"/>
                </a:gradFill>
              </a:rPr>
              <a:t>Ketenpartijen verstrekken onderling rechten.</a:t>
            </a:r>
          </a:p>
          <a:p>
            <a:pPr marL="171450" indent="-171450">
              <a:buFont typeface="Arial" panose="020B0604020202020204" pitchFamily="34" charset="0"/>
              <a:buChar char="•"/>
            </a:pPr>
            <a:r>
              <a:rPr lang="nl-NL" sz="1200" dirty="0">
                <a:gradFill>
                  <a:gsLst>
                    <a:gs pos="0">
                      <a:schemeClr val="tx1"/>
                    </a:gs>
                    <a:gs pos="86000">
                      <a:schemeClr val="tx1"/>
                    </a:gs>
                  </a:gsLst>
                  <a:lin ang="5400000" scaled="0"/>
                </a:gradFill>
              </a:rPr>
              <a:t>Upload en download gegevens via </a:t>
            </a:r>
            <a:r>
              <a:rPr lang="nl-NL" sz="1200" dirty="0" err="1">
                <a:gradFill>
                  <a:gsLst>
                    <a:gs pos="0">
                      <a:schemeClr val="tx1"/>
                    </a:gs>
                    <a:gs pos="86000">
                      <a:schemeClr val="tx1"/>
                    </a:gs>
                  </a:gsLst>
                  <a:lin ang="5400000" scaled="0"/>
                </a:gradFill>
              </a:rPr>
              <a:t>webinterface</a:t>
            </a:r>
            <a:endParaRPr lang="nl-NL" sz="1200" dirty="0">
              <a:gradFill>
                <a:gsLst>
                  <a:gs pos="0">
                    <a:schemeClr val="tx1"/>
                  </a:gs>
                  <a:gs pos="86000">
                    <a:schemeClr val="tx1"/>
                  </a:gs>
                </a:gsLst>
                <a:lin ang="5400000" scaled="0"/>
              </a:gradFill>
            </a:endParaRPr>
          </a:p>
        </p:txBody>
      </p:sp>
      <p:sp>
        <p:nvSpPr>
          <p:cNvPr id="93" name="TextBox 92"/>
          <p:cNvSpPr txBox="1"/>
          <p:nvPr/>
        </p:nvSpPr>
        <p:spPr>
          <a:xfrm>
            <a:off x="7629726" y="4996870"/>
            <a:ext cx="2680403" cy="1107996"/>
          </a:xfrm>
          <a:prstGeom prst="rect">
            <a:avLst/>
          </a:prstGeom>
          <a:noFill/>
        </p:spPr>
        <p:txBody>
          <a:bodyPr wrap="square" lIns="0" tIns="0" rIns="0" bIns="0" rtlCol="0">
            <a:spAutoFit/>
          </a:bodyPr>
          <a:lstStyle/>
          <a:p>
            <a:pPr marL="171450" indent="-171450">
              <a:buFont typeface="Arial" panose="020B0604020202020204" pitchFamily="34" charset="0"/>
              <a:buChar char="•"/>
            </a:pPr>
            <a:r>
              <a:rPr lang="nl-NL" sz="1200" dirty="0">
                <a:gradFill>
                  <a:gsLst>
                    <a:gs pos="0">
                      <a:schemeClr val="tx1"/>
                    </a:gs>
                    <a:gs pos="86000">
                      <a:schemeClr val="tx1"/>
                    </a:gs>
                  </a:gsLst>
                  <a:lin ang="5400000" scaled="0"/>
                </a:gradFill>
              </a:rPr>
              <a:t>Ontsluiting data binnen de logistieke keten via een </a:t>
            </a:r>
            <a:r>
              <a:rPr lang="nl-NL" sz="1200" dirty="0" err="1">
                <a:gradFill>
                  <a:gsLst>
                    <a:gs pos="0">
                      <a:schemeClr val="tx1"/>
                    </a:gs>
                    <a:gs pos="86000">
                      <a:schemeClr val="tx1"/>
                    </a:gs>
                  </a:gsLst>
                  <a:lin ang="5400000" scaled="0"/>
                </a:gradFill>
              </a:rPr>
              <a:t>webinterface</a:t>
            </a:r>
            <a:endParaRPr lang="nl-NL" sz="1200" dirty="0">
              <a:gradFill>
                <a:gsLst>
                  <a:gs pos="0">
                    <a:schemeClr val="tx1"/>
                  </a:gs>
                  <a:gs pos="86000">
                    <a:schemeClr val="tx1"/>
                  </a:gs>
                </a:gsLst>
                <a:lin ang="5400000" scaled="0"/>
              </a:gradFill>
            </a:endParaRPr>
          </a:p>
          <a:p>
            <a:pPr marL="171450" indent="-171450">
              <a:buFont typeface="Arial" panose="020B0604020202020204" pitchFamily="34" charset="0"/>
              <a:buChar char="•"/>
            </a:pPr>
            <a:r>
              <a:rPr lang="nl-NL" sz="1200" dirty="0">
                <a:gradFill>
                  <a:gsLst>
                    <a:gs pos="0">
                      <a:schemeClr val="tx1"/>
                    </a:gs>
                    <a:gs pos="86000">
                      <a:schemeClr val="tx1"/>
                    </a:gs>
                  </a:gsLst>
                  <a:lin ang="5400000" scaled="0"/>
                </a:gradFill>
              </a:rPr>
              <a:t>Ketenpartijen verstrekken onderling rechten.</a:t>
            </a:r>
          </a:p>
          <a:p>
            <a:pPr marL="171450" indent="-171450">
              <a:buFont typeface="Arial" panose="020B0604020202020204" pitchFamily="34" charset="0"/>
              <a:buChar char="•"/>
            </a:pPr>
            <a:r>
              <a:rPr lang="nl-NL" sz="1200" dirty="0">
                <a:gradFill>
                  <a:gsLst>
                    <a:gs pos="0">
                      <a:schemeClr val="tx1"/>
                    </a:gs>
                    <a:gs pos="86000">
                      <a:schemeClr val="tx1"/>
                    </a:gs>
                  </a:gsLst>
                  <a:lin ang="5400000" scaled="0"/>
                </a:gradFill>
              </a:rPr>
              <a:t>Upload en download gegevens via </a:t>
            </a:r>
            <a:r>
              <a:rPr lang="nl-NL" sz="1200" dirty="0" err="1">
                <a:gradFill>
                  <a:gsLst>
                    <a:gs pos="0">
                      <a:schemeClr val="tx1"/>
                    </a:gs>
                    <a:gs pos="86000">
                      <a:schemeClr val="tx1"/>
                    </a:gs>
                  </a:gsLst>
                  <a:lin ang="5400000" scaled="0"/>
                </a:gradFill>
              </a:rPr>
              <a:t>webinterface</a:t>
            </a:r>
            <a:endParaRPr lang="nl-NL" sz="1200" dirty="0">
              <a:gradFill>
                <a:gsLst>
                  <a:gs pos="0">
                    <a:schemeClr val="tx1"/>
                  </a:gs>
                  <a:gs pos="86000">
                    <a:schemeClr val="tx1"/>
                  </a:gs>
                </a:gsLst>
                <a:lin ang="5400000" scaled="0"/>
              </a:gradFill>
            </a:endParaRPr>
          </a:p>
        </p:txBody>
      </p:sp>
      <p:sp>
        <p:nvSpPr>
          <p:cNvPr id="94" name="TextBox 93"/>
          <p:cNvSpPr txBox="1"/>
          <p:nvPr/>
        </p:nvSpPr>
        <p:spPr>
          <a:xfrm>
            <a:off x="7629726" y="4822935"/>
            <a:ext cx="3730432" cy="184666"/>
          </a:xfrm>
          <a:prstGeom prst="rect">
            <a:avLst/>
          </a:prstGeom>
          <a:noFill/>
        </p:spPr>
        <p:txBody>
          <a:bodyPr wrap="square" lIns="0" tIns="0" rIns="0" bIns="0" rtlCol="0">
            <a:spAutoFit/>
          </a:bodyPr>
          <a:lstStyle/>
          <a:p>
            <a:r>
              <a:rPr lang="nl-NL" sz="1200" b="1" dirty="0">
                <a:gradFill>
                  <a:gsLst>
                    <a:gs pos="0">
                      <a:schemeClr val="tx1"/>
                    </a:gs>
                    <a:gs pos="86000">
                      <a:schemeClr val="tx1"/>
                    </a:gs>
                  </a:gsLst>
                  <a:lin ang="5400000" scaled="0"/>
                </a:gradFill>
              </a:rPr>
              <a:t>Ontsluiting via koppeling informatiesysteem (API)</a:t>
            </a:r>
          </a:p>
        </p:txBody>
      </p:sp>
    </p:spTree>
    <p:extLst>
      <p:ext uri="{BB962C8B-B14F-4D97-AF65-F5344CB8AC3E}">
        <p14:creationId xmlns:p14="http://schemas.microsoft.com/office/powerpoint/2010/main" val="242682138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1248767"/>
            <a:ext cx="12192000" cy="5664200"/>
          </a:xfrm>
          <a:prstGeom prst="rect">
            <a:avLst/>
          </a:prstGeom>
          <a:solidFill>
            <a:schemeClr val="tx1">
              <a:lumMod val="10000"/>
              <a:lumOff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667"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4" name="Title 12"/>
          <p:cNvSpPr txBox="1">
            <a:spLocks/>
          </p:cNvSpPr>
          <p:nvPr/>
        </p:nvSpPr>
        <p:spPr>
          <a:xfrm>
            <a:off x="501615" y="482600"/>
            <a:ext cx="11161444" cy="609397"/>
          </a:xfrm>
          <a:prstGeom prst="rect">
            <a:avLst/>
          </a:prstGeom>
        </p:spPr>
        <p:txBody>
          <a:bodyPr/>
          <a:lstStyle>
            <a:lvl1pPr algn="l" defTabSz="68562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marL="0" marR="0" lvl="0" indent="0" algn="l" defTabSz="914142"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00" normalizeH="0" baseline="0" noProof="0" dirty="0" err="1">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Waardepropositie</a:t>
            </a:r>
            <a:endPar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endParaRPr>
          </a:p>
        </p:txBody>
      </p:sp>
      <p:sp>
        <p:nvSpPr>
          <p:cNvPr id="92" name="TextBox 91"/>
          <p:cNvSpPr txBox="1"/>
          <p:nvPr/>
        </p:nvSpPr>
        <p:spPr>
          <a:xfrm>
            <a:off x="533400" y="1828800"/>
            <a:ext cx="10820400" cy="3323987"/>
          </a:xfrm>
          <a:prstGeom prst="rect">
            <a:avLst/>
          </a:prstGeom>
          <a:noFill/>
        </p:spPr>
        <p:txBody>
          <a:bodyPr wrap="square" lIns="0" tIns="0" rIns="0" bIns="0" rtlCol="0">
            <a:spAutoFit/>
          </a:bodyPr>
          <a:lstStyle/>
          <a:p>
            <a:r>
              <a:rPr lang="nl-NL" dirty="0">
                <a:gradFill>
                  <a:gsLst>
                    <a:gs pos="0">
                      <a:schemeClr val="tx1"/>
                    </a:gs>
                    <a:gs pos="86000">
                      <a:schemeClr val="tx1"/>
                    </a:gs>
                  </a:gsLst>
                  <a:lin ang="5400000" scaled="0"/>
                </a:gradFill>
              </a:rPr>
              <a:t>Realisatie van het concept biedt toegevoegde waarde voor alle partijen uit de </a:t>
            </a:r>
            <a:r>
              <a:rPr lang="nl-NL" dirty="0" err="1">
                <a:gradFill>
                  <a:gsLst>
                    <a:gs pos="0">
                      <a:schemeClr val="tx1"/>
                    </a:gs>
                    <a:gs pos="86000">
                      <a:schemeClr val="tx1"/>
                    </a:gs>
                  </a:gsLst>
                  <a:lin ang="5400000" scaled="0"/>
                </a:gradFill>
              </a:rPr>
              <a:t>containerlogistieke</a:t>
            </a:r>
            <a:r>
              <a:rPr lang="nl-NL" dirty="0">
                <a:gradFill>
                  <a:gsLst>
                    <a:gs pos="0">
                      <a:schemeClr val="tx1"/>
                    </a:gs>
                    <a:gs pos="86000">
                      <a:schemeClr val="tx1"/>
                    </a:gs>
                  </a:gsLst>
                  <a:lin ang="5400000" scaled="0"/>
                </a:gradFill>
              </a:rPr>
              <a:t> keten:</a:t>
            </a:r>
          </a:p>
          <a:p>
            <a:r>
              <a:rPr lang="nl-NL" dirty="0">
                <a:gradFill>
                  <a:gsLst>
                    <a:gs pos="0">
                      <a:schemeClr val="tx1"/>
                    </a:gs>
                    <a:gs pos="86000">
                      <a:schemeClr val="tx1"/>
                    </a:gs>
                  </a:gsLst>
                  <a:lin ang="5400000" scaled="0"/>
                </a:gradFill>
              </a:rPr>
              <a:t> </a:t>
            </a:r>
          </a:p>
          <a:p>
            <a:pPr marL="171450" indent="-171450">
              <a:buFont typeface="Arial" panose="020B0604020202020204" pitchFamily="34" charset="0"/>
              <a:buChar char="•"/>
            </a:pPr>
            <a:r>
              <a:rPr lang="nl-NL" dirty="0">
                <a:gradFill>
                  <a:gsLst>
                    <a:gs pos="0">
                      <a:schemeClr val="tx1"/>
                    </a:gs>
                    <a:gs pos="86000">
                      <a:schemeClr val="tx1"/>
                    </a:gs>
                  </a:gsLst>
                  <a:lin ang="5400000" scaled="0"/>
                </a:gradFill>
              </a:rPr>
              <a:t>Beter benutting van beschikbare capaciteit</a:t>
            </a:r>
          </a:p>
          <a:p>
            <a:pPr marL="171450" indent="-171450">
              <a:buFont typeface="Arial" panose="020B0604020202020204" pitchFamily="34" charset="0"/>
              <a:buChar char="•"/>
            </a:pPr>
            <a:r>
              <a:rPr lang="nl-NL" dirty="0">
                <a:gradFill>
                  <a:gsLst>
                    <a:gs pos="0">
                      <a:schemeClr val="tx1"/>
                    </a:gs>
                    <a:gs pos="86000">
                      <a:schemeClr val="tx1"/>
                    </a:gs>
                  </a:gsLst>
                  <a:lin ang="5400000" scaled="0"/>
                </a:gradFill>
              </a:rPr>
              <a:t>Tijdbesparing voor planners</a:t>
            </a:r>
          </a:p>
          <a:p>
            <a:pPr marL="171450" indent="-171450">
              <a:buFont typeface="Arial" panose="020B0604020202020204" pitchFamily="34" charset="0"/>
              <a:buChar char="•"/>
            </a:pPr>
            <a:r>
              <a:rPr lang="nl-NL" dirty="0">
                <a:gradFill>
                  <a:gsLst>
                    <a:gs pos="0">
                      <a:schemeClr val="tx1"/>
                    </a:gs>
                    <a:gs pos="86000">
                      <a:schemeClr val="tx1"/>
                    </a:gs>
                  </a:gsLst>
                  <a:lin ang="5400000" scaled="0"/>
                </a:gradFill>
              </a:rPr>
              <a:t>Efficiency verbetering aangesloten partijen door transparantie in de keten</a:t>
            </a:r>
          </a:p>
          <a:p>
            <a:pPr marL="171450" indent="-171450">
              <a:buFont typeface="Arial" panose="020B0604020202020204" pitchFamily="34" charset="0"/>
              <a:buChar char="•"/>
            </a:pPr>
            <a:r>
              <a:rPr lang="nl-NL" dirty="0">
                <a:gradFill>
                  <a:gsLst>
                    <a:gs pos="0">
                      <a:schemeClr val="tx1"/>
                    </a:gs>
                    <a:gs pos="86000">
                      <a:schemeClr val="tx1"/>
                    </a:gs>
                  </a:gsLst>
                  <a:lin ang="5400000" scaled="0"/>
                </a:gradFill>
              </a:rPr>
              <a:t>Verbeteren voorspelbaarheid en betrouwbaarheid synchromodaal transport</a:t>
            </a:r>
          </a:p>
          <a:p>
            <a:pPr marL="171450" indent="-171450">
              <a:buFont typeface="Arial" panose="020B0604020202020204" pitchFamily="34" charset="0"/>
              <a:buChar char="•"/>
            </a:pPr>
            <a:r>
              <a:rPr lang="nl-NL" dirty="0">
                <a:gradFill>
                  <a:gsLst>
                    <a:gs pos="0">
                      <a:schemeClr val="tx1"/>
                    </a:gs>
                    <a:gs pos="86000">
                      <a:schemeClr val="tx1"/>
                    </a:gs>
                  </a:gsLst>
                  <a:lin ang="5400000" scaled="0"/>
                </a:gradFill>
              </a:rPr>
              <a:t>Geringe investering voor synchromodaal plansysteem en koppelingen met andere ketenpartijen</a:t>
            </a:r>
          </a:p>
          <a:p>
            <a:pPr marL="171450" indent="-171450">
              <a:buFont typeface="Arial" panose="020B0604020202020204" pitchFamily="34" charset="0"/>
              <a:buChar char="•"/>
            </a:pPr>
            <a:r>
              <a:rPr lang="nl-NL" dirty="0">
                <a:gradFill>
                  <a:gsLst>
                    <a:gs pos="0">
                      <a:schemeClr val="tx1"/>
                    </a:gs>
                    <a:gs pos="86000">
                      <a:schemeClr val="tx1"/>
                    </a:gs>
                  </a:gsLst>
                  <a:lin ang="5400000" scaled="0"/>
                </a:gradFill>
              </a:rPr>
              <a:t>Pull factor voor extra lading door verbeterde efficiency en zichtbaarheid</a:t>
            </a:r>
          </a:p>
          <a:p>
            <a:pPr marL="171450" indent="-171450">
              <a:buFont typeface="Arial" panose="020B0604020202020204" pitchFamily="34" charset="0"/>
              <a:buChar char="•"/>
            </a:pPr>
            <a:endParaRPr lang="nl-NL" dirty="0">
              <a:gradFill>
                <a:gsLst>
                  <a:gs pos="0">
                    <a:schemeClr val="tx1"/>
                  </a:gs>
                  <a:gs pos="86000">
                    <a:schemeClr val="tx1"/>
                  </a:gs>
                </a:gsLst>
                <a:lin ang="5400000" scaled="0"/>
              </a:gradFill>
            </a:endParaRPr>
          </a:p>
          <a:p>
            <a:pPr marL="171450" indent="-171450">
              <a:buFont typeface="Arial" panose="020B0604020202020204" pitchFamily="34" charset="0"/>
              <a:buChar char="•"/>
            </a:pPr>
            <a:endParaRPr lang="nl-NL" dirty="0">
              <a:gradFill>
                <a:gsLst>
                  <a:gs pos="0">
                    <a:schemeClr val="tx1"/>
                  </a:gs>
                  <a:gs pos="86000">
                    <a:schemeClr val="tx1"/>
                  </a:gs>
                </a:gsLst>
                <a:lin ang="5400000" scaled="0"/>
              </a:gradFill>
            </a:endParaRPr>
          </a:p>
          <a:p>
            <a:r>
              <a:rPr lang="nl-NL" dirty="0">
                <a:gradFill>
                  <a:gsLst>
                    <a:gs pos="0">
                      <a:schemeClr val="tx1"/>
                    </a:gs>
                    <a:gs pos="86000">
                      <a:schemeClr val="tx1"/>
                    </a:gs>
                  </a:gsLst>
                  <a:lin ang="5400000" scaled="0"/>
                </a:gradFill>
              </a:rPr>
              <a:t>Voor een gedetailleerd overzicht van de waard propositie per schakel uit de keten: Zie de eindrapportage van het project PTL02.030 Eindrapportage </a:t>
            </a:r>
            <a:r>
              <a:rPr lang="nl-NL" dirty="0" err="1">
                <a:gradFill>
                  <a:gsLst>
                    <a:gs pos="0">
                      <a:schemeClr val="tx1"/>
                    </a:gs>
                    <a:gs pos="86000">
                      <a:schemeClr val="tx1"/>
                    </a:gs>
                  </a:gsLst>
                  <a:lin ang="5400000" scaled="0"/>
                </a:gradFill>
              </a:rPr>
              <a:t>Lifting</a:t>
            </a:r>
            <a:r>
              <a:rPr lang="nl-NL" dirty="0">
                <a:gradFill>
                  <a:gsLst>
                    <a:gs pos="0">
                      <a:schemeClr val="tx1"/>
                    </a:gs>
                    <a:gs pos="86000">
                      <a:schemeClr val="tx1"/>
                    </a:gs>
                  </a:gsLst>
                  <a:lin ang="5400000" scaled="0"/>
                </a:gradFill>
              </a:rPr>
              <a:t> </a:t>
            </a:r>
            <a:r>
              <a:rPr lang="nl-NL" dirty="0" err="1">
                <a:gradFill>
                  <a:gsLst>
                    <a:gs pos="0">
                      <a:schemeClr val="tx1"/>
                    </a:gs>
                    <a:gs pos="86000">
                      <a:schemeClr val="tx1"/>
                    </a:gs>
                  </a:gsLst>
                  <a:lin ang="5400000" scaled="0"/>
                </a:gradFill>
              </a:rPr>
              <a:t>intermodal</a:t>
            </a:r>
            <a:r>
              <a:rPr lang="nl-NL" dirty="0">
                <a:gradFill>
                  <a:gsLst>
                    <a:gs pos="0">
                      <a:schemeClr val="tx1"/>
                    </a:gs>
                    <a:gs pos="86000">
                      <a:schemeClr val="tx1"/>
                    </a:gs>
                  </a:gsLst>
                  <a:lin ang="5400000" scaled="0"/>
                </a:gradFill>
              </a:rPr>
              <a:t> </a:t>
            </a:r>
          </a:p>
        </p:txBody>
      </p:sp>
    </p:spTree>
    <p:extLst>
      <p:ext uri="{BB962C8B-B14F-4D97-AF65-F5344CB8AC3E}">
        <p14:creationId xmlns:p14="http://schemas.microsoft.com/office/powerpoint/2010/main" val="225349827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6870" y="2526194"/>
            <a:ext cx="5196213" cy="697521"/>
          </a:xfrm>
          <a:prstGeom prst="rect">
            <a:avLst/>
          </a:prstGeom>
        </p:spPr>
        <p:txBody>
          <a:bodyPr wrap="none" lIns="121879" tIns="60939" rIns="121879" bIns="60939">
            <a:spAutoFit/>
          </a:bodyPr>
          <a:lstStyle/>
          <a:p>
            <a:pPr marL="0" marR="0" lvl="0" indent="0" algn="ctr" defTabSz="1216652" rtl="0" eaLnBrk="1" fontAlgn="auto" latinLnBrk="0" hangingPunct="1">
              <a:lnSpc>
                <a:spcPct val="100000"/>
              </a:lnSpc>
              <a:spcBef>
                <a:spcPts val="0"/>
              </a:spcBef>
              <a:spcAft>
                <a:spcPts val="0"/>
              </a:spcAft>
              <a:buClrTx/>
              <a:buSzTx/>
              <a:buFontTx/>
              <a:buNone/>
              <a:tabLst/>
              <a:defRPr/>
            </a:pPr>
            <a:r>
              <a:rPr kumimoji="0" lang="nl-NL" sz="3733" b="0" i="0" u="none" strike="noStrike" kern="1200" cap="none" spc="0" normalizeH="0" baseline="0" noProof="0" dirty="0">
                <a:ln>
                  <a:noFill/>
                </a:ln>
                <a:solidFill>
                  <a:srgbClr val="FFFFFF"/>
                </a:solidFill>
                <a:effectLst/>
                <a:uLnTx/>
                <a:uFillTx/>
                <a:latin typeface="Segoe UI Light" pitchFamily="34" charset="0"/>
                <a:ea typeface="+mn-ea"/>
                <a:cs typeface="+mn-cs"/>
              </a:rPr>
              <a:t>Succesvolle </a:t>
            </a:r>
            <a:r>
              <a:rPr kumimoji="0" lang="nl-NL" sz="3733" b="0" i="0" u="none" strike="noStrike" kern="1200" cap="none" spc="0" normalizeH="0" baseline="0" noProof="0" dirty="0" err="1">
                <a:ln>
                  <a:noFill/>
                </a:ln>
                <a:solidFill>
                  <a:srgbClr val="FFFFFF"/>
                </a:solidFill>
                <a:effectLst/>
                <a:uLnTx/>
                <a:uFillTx/>
                <a:latin typeface="Segoe UI Light" pitchFamily="34" charset="0"/>
                <a:ea typeface="+mn-ea"/>
                <a:cs typeface="+mn-cs"/>
              </a:rPr>
              <a:t>communities</a:t>
            </a:r>
            <a:endParaRPr kumimoji="0" lang="nl-NL" sz="3733" b="0" i="0" u="none" strike="noStrike" kern="1200" cap="none" spc="0" normalizeH="0" baseline="0" noProof="0" dirty="0">
              <a:ln>
                <a:noFill/>
              </a:ln>
              <a:solidFill>
                <a:srgbClr val="FFFFFF"/>
              </a:solidFill>
              <a:effectLst/>
              <a:uLnTx/>
              <a:uFillTx/>
              <a:latin typeface="Segoe UI Light" pitchFamily="34" charset="0"/>
              <a:ea typeface="+mn-ea"/>
              <a:cs typeface="+mn-cs"/>
            </a:endParaRPr>
          </a:p>
        </p:txBody>
      </p:sp>
    </p:spTree>
    <p:extLst>
      <p:ext uri="{BB962C8B-B14F-4D97-AF65-F5344CB8AC3E}">
        <p14:creationId xmlns:p14="http://schemas.microsoft.com/office/powerpoint/2010/main" val="413143934"/>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1220401"/>
            <a:ext cx="12192000" cy="5664200"/>
          </a:xfrm>
          <a:prstGeom prst="rect">
            <a:avLst/>
          </a:prstGeom>
          <a:solidFill>
            <a:schemeClr val="tx1">
              <a:lumMod val="10000"/>
              <a:lumOff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667"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41" name="Title 12"/>
          <p:cNvSpPr txBox="1">
            <a:spLocks/>
          </p:cNvSpPr>
          <p:nvPr/>
        </p:nvSpPr>
        <p:spPr>
          <a:xfrm>
            <a:off x="501615" y="482600"/>
            <a:ext cx="11161444" cy="609397"/>
          </a:xfrm>
          <a:prstGeom prst="rect">
            <a:avLst/>
          </a:prstGeom>
        </p:spPr>
        <p:txBody>
          <a:bodyPr/>
          <a:lstStyle>
            <a:lvl1pPr algn="l" defTabSz="68562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marL="0" marR="0" lvl="0" indent="0" algn="l" defTabSz="914142"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00" normalizeH="0" baseline="0" noProof="0" dirty="0" err="1">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Kenmerken</a:t>
            </a:r>
            <a:r>
              <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 van </a:t>
            </a:r>
            <a:r>
              <a:rPr kumimoji="0" lang="en-US" sz="4400" b="0" i="0" u="none" strike="noStrike" kern="1200" cap="none" spc="-100" normalizeH="0" baseline="0" noProof="0" dirty="0" err="1">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succesvolle</a:t>
            </a:r>
            <a:r>
              <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 communities</a:t>
            </a:r>
          </a:p>
        </p:txBody>
      </p:sp>
      <p:sp>
        <p:nvSpPr>
          <p:cNvPr id="5" name="TextBox 4"/>
          <p:cNvSpPr txBox="1"/>
          <p:nvPr/>
        </p:nvSpPr>
        <p:spPr>
          <a:xfrm>
            <a:off x="533400" y="1828800"/>
            <a:ext cx="10820400" cy="4708981"/>
          </a:xfrm>
          <a:prstGeom prst="rect">
            <a:avLst/>
          </a:prstGeom>
          <a:noFill/>
        </p:spPr>
        <p:txBody>
          <a:bodyPr wrap="square" lIns="0" tIns="0" rIns="0" bIns="0" rtlCol="0">
            <a:spAutoFit/>
          </a:bodyPr>
          <a:lstStyle/>
          <a:p>
            <a:r>
              <a:rPr lang="nl-NL" dirty="0">
                <a:gradFill>
                  <a:gsLst>
                    <a:gs pos="0">
                      <a:schemeClr val="tx1"/>
                    </a:gs>
                    <a:gs pos="86000">
                      <a:schemeClr val="tx1"/>
                    </a:gs>
                  </a:gsLst>
                  <a:lin ang="5400000" scaled="0"/>
                </a:gradFill>
              </a:rPr>
              <a:t>Succesvolle </a:t>
            </a:r>
            <a:r>
              <a:rPr lang="nl-NL" dirty="0" err="1">
                <a:gradFill>
                  <a:gsLst>
                    <a:gs pos="0">
                      <a:schemeClr val="tx1"/>
                    </a:gs>
                    <a:gs pos="86000">
                      <a:schemeClr val="tx1"/>
                    </a:gs>
                  </a:gsLst>
                  <a:lin ang="5400000" scaled="0"/>
                </a:gradFill>
              </a:rPr>
              <a:t>communities</a:t>
            </a:r>
            <a:r>
              <a:rPr lang="nl-NL" dirty="0">
                <a:gradFill>
                  <a:gsLst>
                    <a:gs pos="0">
                      <a:schemeClr val="tx1"/>
                    </a:gs>
                    <a:gs pos="86000">
                      <a:schemeClr val="tx1"/>
                    </a:gs>
                  </a:gsLst>
                  <a:lin ang="5400000" scaled="0"/>
                </a:gradFill>
              </a:rPr>
              <a:t> hebben de volgende kenmerken:</a:t>
            </a:r>
          </a:p>
          <a:p>
            <a:r>
              <a:rPr lang="nl-NL" dirty="0">
                <a:gradFill>
                  <a:gsLst>
                    <a:gs pos="0">
                      <a:schemeClr val="tx1"/>
                    </a:gs>
                    <a:gs pos="86000">
                      <a:schemeClr val="tx1"/>
                    </a:gs>
                  </a:gsLst>
                  <a:lin ang="5400000" scaled="0"/>
                </a:gradFill>
              </a:rPr>
              <a:t> </a:t>
            </a:r>
          </a:p>
          <a:p>
            <a:pPr marL="342900" indent="-342900">
              <a:buFont typeface="+mj-lt"/>
              <a:buAutoNum type="arabicPeriod"/>
            </a:pPr>
            <a:r>
              <a:rPr lang="nl-NL" b="1" dirty="0">
                <a:gradFill>
                  <a:gsLst>
                    <a:gs pos="0">
                      <a:schemeClr val="tx1"/>
                    </a:gs>
                    <a:gs pos="86000">
                      <a:schemeClr val="tx1"/>
                    </a:gs>
                  </a:gsLst>
                  <a:lin ang="5400000" scaled="0"/>
                </a:gradFill>
              </a:rPr>
              <a:t>Voldoende (interessante) content. Pull factor voor deelnemers die weer andere deelnemers aantrekken.</a:t>
            </a:r>
          </a:p>
          <a:p>
            <a:r>
              <a:rPr lang="nl-NL" dirty="0">
                <a:gradFill>
                  <a:gsLst>
                    <a:gs pos="0">
                      <a:schemeClr val="tx1"/>
                    </a:gs>
                    <a:gs pos="86000">
                      <a:schemeClr val="tx1"/>
                    </a:gs>
                  </a:gsLst>
                  <a:lin ang="5400000" scaled="0"/>
                </a:gradFill>
              </a:rPr>
              <a:t>	De content van de community moet een breed publiek aanspreken waardoor de community zichzelf 	verkoopt via een netwerkeffect. Bij voorbeeld LinkedIn, Bol.com, </a:t>
            </a:r>
            <a:r>
              <a:rPr lang="nl-NL" dirty="0" err="1">
                <a:gradFill>
                  <a:gsLst>
                    <a:gs pos="0">
                      <a:schemeClr val="tx1"/>
                    </a:gs>
                    <a:gs pos="86000">
                      <a:schemeClr val="tx1"/>
                    </a:gs>
                  </a:gsLst>
                  <a:lin ang="5400000" scaled="0"/>
                </a:gradFill>
              </a:rPr>
              <a:t>Airbnb</a:t>
            </a:r>
            <a:r>
              <a:rPr lang="nl-NL" dirty="0">
                <a:gradFill>
                  <a:gsLst>
                    <a:gs pos="0">
                      <a:schemeClr val="tx1"/>
                    </a:gs>
                    <a:gs pos="86000">
                      <a:schemeClr val="tx1"/>
                    </a:gs>
                  </a:gsLst>
                  <a:lin ang="5400000" scaled="0"/>
                </a:gradFill>
              </a:rPr>
              <a:t>.</a:t>
            </a:r>
          </a:p>
          <a:p>
            <a:endParaRPr lang="nl-NL" dirty="0">
              <a:gradFill>
                <a:gsLst>
                  <a:gs pos="0">
                    <a:schemeClr val="tx1"/>
                  </a:gs>
                  <a:gs pos="86000">
                    <a:schemeClr val="tx1"/>
                  </a:gs>
                </a:gsLst>
                <a:lin ang="5400000" scaled="0"/>
              </a:gradFill>
            </a:endParaRPr>
          </a:p>
          <a:p>
            <a:pPr marL="342900" indent="-342900">
              <a:buFont typeface="+mj-lt"/>
              <a:buAutoNum type="arabicPeriod" startAt="2"/>
            </a:pPr>
            <a:r>
              <a:rPr lang="nl-NL" b="1" dirty="0">
                <a:gradFill>
                  <a:gsLst>
                    <a:gs pos="0">
                      <a:schemeClr val="tx1"/>
                    </a:gs>
                    <a:gs pos="86000">
                      <a:schemeClr val="tx1"/>
                    </a:gs>
                  </a:gsLst>
                  <a:lin ang="5400000" scaled="0"/>
                </a:gradFill>
              </a:rPr>
              <a:t>Toegankelijkheid</a:t>
            </a:r>
          </a:p>
          <a:p>
            <a:r>
              <a:rPr lang="nl-NL" b="1" dirty="0">
                <a:gradFill>
                  <a:gsLst>
                    <a:gs pos="0">
                      <a:schemeClr val="tx1"/>
                    </a:gs>
                    <a:gs pos="86000">
                      <a:schemeClr val="tx1"/>
                    </a:gs>
                  </a:gsLst>
                  <a:lin ang="5400000" scaled="0"/>
                </a:gradFill>
              </a:rPr>
              <a:t>	</a:t>
            </a:r>
            <a:r>
              <a:rPr lang="nl-NL" dirty="0">
                <a:gradFill>
                  <a:gsLst>
                    <a:gs pos="0">
                      <a:schemeClr val="tx1"/>
                    </a:gs>
                    <a:gs pos="86000">
                      <a:schemeClr val="tx1"/>
                    </a:gs>
                  </a:gsLst>
                  <a:lin ang="5400000" scaled="0"/>
                </a:gradFill>
              </a:rPr>
              <a:t>Deelname aan de community moet eenvoudig zijn. Eenvoudige aansluitprocedure, 	gebruikersvriendelijke interface. Bijvoorbeeld </a:t>
            </a:r>
            <a:r>
              <a:rPr lang="nl-NL" dirty="0" err="1">
                <a:gradFill>
                  <a:gsLst>
                    <a:gs pos="0">
                      <a:schemeClr val="tx1"/>
                    </a:gs>
                    <a:gs pos="86000">
                      <a:schemeClr val="tx1"/>
                    </a:gs>
                  </a:gsLst>
                  <a:lin ang="5400000" scaled="0"/>
                </a:gradFill>
              </a:rPr>
              <a:t>Airbnb</a:t>
            </a:r>
            <a:r>
              <a:rPr lang="nl-NL" dirty="0">
                <a:gradFill>
                  <a:gsLst>
                    <a:gs pos="0">
                      <a:schemeClr val="tx1"/>
                    </a:gs>
                    <a:gs pos="86000">
                      <a:schemeClr val="tx1"/>
                    </a:gs>
                  </a:gsLst>
                  <a:lin ang="5400000" scaled="0"/>
                </a:gradFill>
              </a:rPr>
              <a:t>, Uber, Bol.com.</a:t>
            </a:r>
          </a:p>
          <a:p>
            <a:pPr marL="342900" indent="-342900">
              <a:buFont typeface="+mj-lt"/>
              <a:buAutoNum type="arabicPeriod" startAt="2"/>
            </a:pPr>
            <a:endParaRPr lang="nl-NL" b="1" dirty="0">
              <a:gradFill>
                <a:gsLst>
                  <a:gs pos="0">
                    <a:schemeClr val="tx1"/>
                  </a:gs>
                  <a:gs pos="86000">
                    <a:schemeClr val="tx1"/>
                  </a:gs>
                </a:gsLst>
                <a:lin ang="5400000" scaled="0"/>
              </a:gradFill>
            </a:endParaRPr>
          </a:p>
          <a:p>
            <a:pPr marL="342900" indent="-342900">
              <a:buFont typeface="+mj-lt"/>
              <a:buAutoNum type="arabicPeriod" startAt="3"/>
            </a:pPr>
            <a:r>
              <a:rPr lang="nl-NL" b="1" dirty="0">
                <a:gradFill>
                  <a:gsLst>
                    <a:gs pos="0">
                      <a:schemeClr val="tx1"/>
                    </a:gs>
                    <a:gs pos="86000">
                      <a:schemeClr val="tx1"/>
                    </a:gs>
                  </a:gsLst>
                  <a:lin ang="5400000" scaled="0"/>
                </a:gradFill>
              </a:rPr>
              <a:t>Ondersteuning netwerkeffect</a:t>
            </a:r>
          </a:p>
          <a:p>
            <a:pPr lvl="1"/>
            <a:r>
              <a:rPr lang="nl-NL" dirty="0">
                <a:gradFill>
                  <a:gsLst>
                    <a:gs pos="0">
                      <a:schemeClr val="tx1"/>
                    </a:gs>
                    <a:gs pos="86000">
                      <a:schemeClr val="tx1"/>
                    </a:gs>
                  </a:gsLst>
                  <a:lin ang="5400000" scaled="0"/>
                </a:gradFill>
              </a:rPr>
              <a:t>Via een netwerk effect wordt de groei van een community ondersteund:</a:t>
            </a:r>
          </a:p>
          <a:p>
            <a:pPr marL="742950" lvl="1" indent="-285750">
              <a:buFont typeface="Arial" panose="020B0604020202020204" pitchFamily="34" charset="0"/>
              <a:buChar char="•"/>
            </a:pPr>
            <a:r>
              <a:rPr lang="nl-NL" dirty="0">
                <a:gradFill>
                  <a:gsLst>
                    <a:gs pos="0">
                      <a:schemeClr val="tx1"/>
                    </a:gs>
                    <a:gs pos="86000">
                      <a:schemeClr val="tx1"/>
                    </a:gs>
                  </a:gsLst>
                  <a:lin ang="5400000" scaled="0"/>
                </a:gradFill>
              </a:rPr>
              <a:t>Same side </a:t>
            </a:r>
            <a:r>
              <a:rPr lang="nl-NL" dirty="0" err="1">
                <a:gradFill>
                  <a:gsLst>
                    <a:gs pos="0">
                      <a:schemeClr val="tx1"/>
                    </a:gs>
                    <a:gs pos="86000">
                      <a:schemeClr val="tx1"/>
                    </a:gs>
                  </a:gsLst>
                  <a:lin ang="5400000" scaled="0"/>
                </a:gradFill>
              </a:rPr>
              <a:t>network</a:t>
            </a:r>
            <a:r>
              <a:rPr lang="nl-NL" dirty="0">
                <a:gradFill>
                  <a:gsLst>
                    <a:gs pos="0">
                      <a:schemeClr val="tx1"/>
                    </a:gs>
                    <a:gs pos="86000">
                      <a:schemeClr val="tx1"/>
                    </a:gs>
                  </a:gsLst>
                  <a:lin ang="5400000" scaled="0"/>
                </a:gradFill>
              </a:rPr>
              <a:t> effect: Een gebruikersgroep genereert content en trekt daarmee nieuwe gebruikers aan: Facebook, </a:t>
            </a:r>
            <a:r>
              <a:rPr lang="nl-NL" dirty="0" err="1">
                <a:gradFill>
                  <a:gsLst>
                    <a:gs pos="0">
                      <a:schemeClr val="tx1"/>
                    </a:gs>
                    <a:gs pos="86000">
                      <a:schemeClr val="tx1"/>
                    </a:gs>
                  </a:gsLst>
                  <a:lin ang="5400000" scaled="0"/>
                </a:gradFill>
              </a:rPr>
              <a:t>Linkedin</a:t>
            </a:r>
            <a:r>
              <a:rPr lang="nl-NL" dirty="0">
                <a:gradFill>
                  <a:gsLst>
                    <a:gs pos="0">
                      <a:schemeClr val="tx1"/>
                    </a:gs>
                    <a:gs pos="86000">
                      <a:schemeClr val="tx1"/>
                    </a:gs>
                  </a:gsLst>
                  <a:lin ang="5400000" scaled="0"/>
                </a:gradFill>
              </a:rPr>
              <a:t>.</a:t>
            </a:r>
          </a:p>
          <a:p>
            <a:pPr marL="742950" lvl="1" indent="-285750">
              <a:buFont typeface="Arial" panose="020B0604020202020204" pitchFamily="34" charset="0"/>
              <a:buChar char="•"/>
            </a:pPr>
            <a:r>
              <a:rPr lang="nl-NL" dirty="0">
                <a:gradFill>
                  <a:gsLst>
                    <a:gs pos="0">
                      <a:schemeClr val="tx1"/>
                    </a:gs>
                    <a:gs pos="86000">
                      <a:schemeClr val="tx1"/>
                    </a:gs>
                  </a:gsLst>
                  <a:lin ang="5400000" scaled="0"/>
                </a:gradFill>
              </a:rPr>
              <a:t>Cross chain </a:t>
            </a:r>
            <a:r>
              <a:rPr lang="nl-NL" dirty="0" err="1">
                <a:gradFill>
                  <a:gsLst>
                    <a:gs pos="0">
                      <a:schemeClr val="tx1"/>
                    </a:gs>
                    <a:gs pos="86000">
                      <a:schemeClr val="tx1"/>
                    </a:gs>
                  </a:gsLst>
                  <a:lin ang="5400000" scaled="0"/>
                </a:gradFill>
              </a:rPr>
              <a:t>network</a:t>
            </a:r>
            <a:r>
              <a:rPr lang="nl-NL" dirty="0">
                <a:gradFill>
                  <a:gsLst>
                    <a:gs pos="0">
                      <a:schemeClr val="tx1"/>
                    </a:gs>
                    <a:gs pos="86000">
                      <a:schemeClr val="tx1"/>
                    </a:gs>
                  </a:gsLst>
                  <a:lin ang="5400000" scaled="0"/>
                </a:gradFill>
              </a:rPr>
              <a:t> effect: Twee gebruikersgroepen genereren content en trekken daardoor nieuwe gebruikers aan: Bol.com, Booking.com, </a:t>
            </a:r>
            <a:r>
              <a:rPr lang="nl-NL" dirty="0" err="1">
                <a:gradFill>
                  <a:gsLst>
                    <a:gs pos="0">
                      <a:schemeClr val="tx1"/>
                    </a:gs>
                    <a:gs pos="86000">
                      <a:schemeClr val="tx1"/>
                    </a:gs>
                  </a:gsLst>
                  <a:lin ang="5400000" scaled="0"/>
                </a:gradFill>
              </a:rPr>
              <a:t>Airbnb</a:t>
            </a:r>
            <a:r>
              <a:rPr lang="nl-NL" dirty="0">
                <a:gradFill>
                  <a:gsLst>
                    <a:gs pos="0">
                      <a:schemeClr val="tx1"/>
                    </a:gs>
                    <a:gs pos="86000">
                      <a:schemeClr val="tx1"/>
                    </a:gs>
                  </a:gsLst>
                  <a:lin ang="5400000" scaled="0"/>
                </a:gradFill>
              </a:rPr>
              <a:t>     </a:t>
            </a:r>
          </a:p>
          <a:p>
            <a:pPr marL="342900" indent="-342900">
              <a:buFont typeface="+mj-lt"/>
              <a:buAutoNum type="arabicPeriod" startAt="3"/>
            </a:pPr>
            <a:endParaRPr lang="nl-NL" dirty="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277564619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1220401"/>
            <a:ext cx="12192000" cy="5664200"/>
          </a:xfrm>
          <a:prstGeom prst="rect">
            <a:avLst/>
          </a:prstGeom>
          <a:solidFill>
            <a:schemeClr val="tx1">
              <a:lumMod val="10000"/>
              <a:lumOff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667"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41" name="Title 12"/>
          <p:cNvSpPr txBox="1">
            <a:spLocks/>
          </p:cNvSpPr>
          <p:nvPr/>
        </p:nvSpPr>
        <p:spPr>
          <a:xfrm>
            <a:off x="501615" y="482600"/>
            <a:ext cx="11161444" cy="609397"/>
          </a:xfrm>
          <a:prstGeom prst="rect">
            <a:avLst/>
          </a:prstGeom>
        </p:spPr>
        <p:txBody>
          <a:bodyPr/>
          <a:lstStyle>
            <a:lvl1pPr algn="l" defTabSz="68562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marL="0" marR="0" lvl="0" indent="0" algn="l" defTabSz="914142"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00" normalizeH="0" baseline="0" noProof="0" dirty="0" err="1">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Kenmerken</a:t>
            </a:r>
            <a:r>
              <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 van </a:t>
            </a:r>
            <a:r>
              <a:rPr kumimoji="0" lang="en-US" sz="4400" b="0" i="0" u="none" strike="noStrike" kern="1200" cap="none" spc="-100" normalizeH="0" baseline="0" noProof="0" dirty="0" err="1">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succesvolle</a:t>
            </a:r>
            <a:r>
              <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 communities</a:t>
            </a:r>
          </a:p>
        </p:txBody>
      </p:sp>
      <p:sp>
        <p:nvSpPr>
          <p:cNvPr id="5" name="TextBox 4"/>
          <p:cNvSpPr txBox="1"/>
          <p:nvPr/>
        </p:nvSpPr>
        <p:spPr>
          <a:xfrm>
            <a:off x="533400" y="1828800"/>
            <a:ext cx="10820400" cy="4985980"/>
          </a:xfrm>
          <a:prstGeom prst="rect">
            <a:avLst/>
          </a:prstGeom>
          <a:noFill/>
        </p:spPr>
        <p:txBody>
          <a:bodyPr wrap="square" lIns="0" tIns="0" rIns="0" bIns="0" rtlCol="0">
            <a:spAutoFit/>
          </a:bodyPr>
          <a:lstStyle/>
          <a:p>
            <a:r>
              <a:rPr lang="nl-NL" dirty="0">
                <a:gradFill>
                  <a:gsLst>
                    <a:gs pos="0">
                      <a:schemeClr val="tx1"/>
                    </a:gs>
                    <a:gs pos="86000">
                      <a:schemeClr val="tx1"/>
                    </a:gs>
                  </a:gsLst>
                  <a:lin ang="5400000" scaled="0"/>
                </a:gradFill>
              </a:rPr>
              <a:t>Vervolg kenmerken succesvolle </a:t>
            </a:r>
            <a:r>
              <a:rPr lang="nl-NL" dirty="0" err="1">
                <a:gradFill>
                  <a:gsLst>
                    <a:gs pos="0">
                      <a:schemeClr val="tx1"/>
                    </a:gs>
                    <a:gs pos="86000">
                      <a:schemeClr val="tx1"/>
                    </a:gs>
                  </a:gsLst>
                  <a:lin ang="5400000" scaled="0"/>
                </a:gradFill>
              </a:rPr>
              <a:t>communities</a:t>
            </a:r>
            <a:r>
              <a:rPr lang="nl-NL" dirty="0">
                <a:gradFill>
                  <a:gsLst>
                    <a:gs pos="0">
                      <a:schemeClr val="tx1"/>
                    </a:gs>
                    <a:gs pos="86000">
                      <a:schemeClr val="tx1"/>
                    </a:gs>
                  </a:gsLst>
                  <a:lin ang="5400000" scaled="0"/>
                </a:gradFill>
              </a:rPr>
              <a:t>:</a:t>
            </a:r>
          </a:p>
          <a:p>
            <a:pPr marL="342900" indent="-342900">
              <a:buFont typeface="+mj-lt"/>
              <a:buAutoNum type="arabicPeriod" startAt="2"/>
            </a:pPr>
            <a:endParaRPr lang="nl-NL" dirty="0">
              <a:gradFill>
                <a:gsLst>
                  <a:gs pos="0">
                    <a:schemeClr val="tx1"/>
                  </a:gs>
                  <a:gs pos="86000">
                    <a:schemeClr val="tx1"/>
                  </a:gs>
                </a:gsLst>
                <a:lin ang="5400000" scaled="0"/>
              </a:gradFill>
            </a:endParaRPr>
          </a:p>
          <a:p>
            <a:pPr marL="342900" indent="-342900">
              <a:buFont typeface="+mj-lt"/>
              <a:buAutoNum type="arabicPeriod" startAt="4"/>
            </a:pPr>
            <a:r>
              <a:rPr lang="nl-NL" b="1" dirty="0">
                <a:gradFill>
                  <a:gsLst>
                    <a:gs pos="0">
                      <a:schemeClr val="tx1"/>
                    </a:gs>
                    <a:gs pos="86000">
                      <a:schemeClr val="tx1"/>
                    </a:gs>
                  </a:gsLst>
                  <a:lin ang="5400000" scaled="0"/>
                </a:gradFill>
              </a:rPr>
              <a:t>Gebruik (Combinatie) van de juiste verdienmodellen</a:t>
            </a:r>
          </a:p>
          <a:p>
            <a:pPr marL="342900" indent="-342900">
              <a:buFont typeface="+mj-lt"/>
              <a:buAutoNum type="arabicPeriod" startAt="4"/>
            </a:pPr>
            <a:endParaRPr lang="nl-NL" dirty="0">
              <a:gradFill>
                <a:gsLst>
                  <a:gs pos="0">
                    <a:schemeClr val="tx1"/>
                  </a:gs>
                  <a:gs pos="86000">
                    <a:schemeClr val="tx1"/>
                  </a:gs>
                </a:gsLst>
                <a:lin ang="5400000" scaled="0"/>
              </a:gradFill>
            </a:endParaRPr>
          </a:p>
          <a:p>
            <a:pPr marL="342900" indent="-342900">
              <a:buFont typeface="+mj-lt"/>
              <a:buAutoNum type="arabicPeriod" startAt="4"/>
            </a:pPr>
            <a:endParaRPr lang="nl-NL" dirty="0">
              <a:gradFill>
                <a:gsLst>
                  <a:gs pos="0">
                    <a:schemeClr val="tx1"/>
                  </a:gs>
                  <a:gs pos="86000">
                    <a:schemeClr val="tx1"/>
                  </a:gs>
                </a:gsLst>
                <a:lin ang="5400000" scaled="0"/>
              </a:gradFill>
            </a:endParaRPr>
          </a:p>
          <a:p>
            <a:pPr marL="342900" indent="-342900">
              <a:buFont typeface="+mj-lt"/>
              <a:buAutoNum type="arabicPeriod" startAt="4"/>
            </a:pPr>
            <a:endParaRPr lang="nl-NL" dirty="0">
              <a:gradFill>
                <a:gsLst>
                  <a:gs pos="0">
                    <a:schemeClr val="tx1"/>
                  </a:gs>
                  <a:gs pos="86000">
                    <a:schemeClr val="tx1"/>
                  </a:gs>
                </a:gsLst>
                <a:lin ang="5400000" scaled="0"/>
              </a:gradFill>
            </a:endParaRPr>
          </a:p>
          <a:p>
            <a:pPr marL="342900" indent="-342900">
              <a:buFont typeface="+mj-lt"/>
              <a:buAutoNum type="arabicPeriod" startAt="4"/>
            </a:pPr>
            <a:endParaRPr lang="nl-NL" dirty="0">
              <a:gradFill>
                <a:gsLst>
                  <a:gs pos="0">
                    <a:schemeClr val="tx1"/>
                  </a:gs>
                  <a:gs pos="86000">
                    <a:schemeClr val="tx1"/>
                  </a:gs>
                </a:gsLst>
                <a:lin ang="5400000" scaled="0"/>
              </a:gradFill>
            </a:endParaRPr>
          </a:p>
          <a:p>
            <a:pPr marL="342900" indent="-342900">
              <a:buFont typeface="+mj-lt"/>
              <a:buAutoNum type="arabicPeriod" startAt="4"/>
            </a:pPr>
            <a:endParaRPr lang="nl-NL" dirty="0">
              <a:gradFill>
                <a:gsLst>
                  <a:gs pos="0">
                    <a:schemeClr val="tx1"/>
                  </a:gs>
                  <a:gs pos="86000">
                    <a:schemeClr val="tx1"/>
                  </a:gs>
                </a:gsLst>
                <a:lin ang="5400000" scaled="0"/>
              </a:gradFill>
            </a:endParaRPr>
          </a:p>
          <a:p>
            <a:pPr marL="342900" indent="-342900">
              <a:buFont typeface="+mj-lt"/>
              <a:buAutoNum type="arabicPeriod" startAt="4"/>
            </a:pPr>
            <a:endParaRPr lang="nl-NL" dirty="0">
              <a:gradFill>
                <a:gsLst>
                  <a:gs pos="0">
                    <a:schemeClr val="tx1"/>
                  </a:gs>
                  <a:gs pos="86000">
                    <a:schemeClr val="tx1"/>
                  </a:gs>
                </a:gsLst>
                <a:lin ang="5400000" scaled="0"/>
              </a:gradFill>
            </a:endParaRPr>
          </a:p>
          <a:p>
            <a:pPr marL="342900" indent="-342900">
              <a:buFont typeface="+mj-lt"/>
              <a:buAutoNum type="arabicPeriod" startAt="4"/>
            </a:pPr>
            <a:endParaRPr lang="nl-NL" dirty="0">
              <a:gradFill>
                <a:gsLst>
                  <a:gs pos="0">
                    <a:schemeClr val="tx1"/>
                  </a:gs>
                  <a:gs pos="86000">
                    <a:schemeClr val="tx1"/>
                  </a:gs>
                </a:gsLst>
                <a:lin ang="5400000" scaled="0"/>
              </a:gradFill>
            </a:endParaRPr>
          </a:p>
          <a:p>
            <a:pPr marL="342900" indent="-342900">
              <a:buFont typeface="+mj-lt"/>
              <a:buAutoNum type="arabicPeriod" startAt="4"/>
            </a:pPr>
            <a:endParaRPr lang="nl-NL" dirty="0">
              <a:gradFill>
                <a:gsLst>
                  <a:gs pos="0">
                    <a:schemeClr val="tx1"/>
                  </a:gs>
                  <a:gs pos="86000">
                    <a:schemeClr val="tx1"/>
                  </a:gs>
                </a:gsLst>
                <a:lin ang="5400000" scaled="0"/>
              </a:gradFill>
            </a:endParaRPr>
          </a:p>
          <a:p>
            <a:pPr marL="342900" indent="-342900">
              <a:buFont typeface="+mj-lt"/>
              <a:buAutoNum type="arabicPeriod" startAt="4"/>
            </a:pPr>
            <a:r>
              <a:rPr lang="nl-NL" b="1" dirty="0">
                <a:gradFill>
                  <a:gsLst>
                    <a:gs pos="0">
                      <a:schemeClr val="tx1"/>
                    </a:gs>
                    <a:gs pos="86000">
                      <a:schemeClr val="tx1"/>
                    </a:gs>
                  </a:gsLst>
                  <a:lin ang="5400000" scaled="0"/>
                </a:gradFill>
              </a:rPr>
              <a:t>Snelle groei op korte termijn … </a:t>
            </a:r>
            <a:r>
              <a:rPr lang="nl-NL" dirty="0">
                <a:gradFill>
                  <a:gsLst>
                    <a:gs pos="0">
                      <a:schemeClr val="tx1"/>
                    </a:gs>
                    <a:gs pos="86000">
                      <a:schemeClr val="tx1"/>
                    </a:gs>
                  </a:gsLst>
                  <a:lin ang="5400000" scaled="0"/>
                </a:gradFill>
              </a:rPr>
              <a:t>.</a:t>
            </a:r>
          </a:p>
          <a:p>
            <a:pPr lvl="1"/>
            <a:r>
              <a:rPr lang="nl-NL" dirty="0">
                <a:gradFill>
                  <a:gsLst>
                    <a:gs pos="0">
                      <a:schemeClr val="tx1"/>
                    </a:gs>
                    <a:gs pos="86000">
                      <a:schemeClr val="tx1"/>
                    </a:gs>
                  </a:gsLst>
                  <a:lin ang="5400000" scaled="0"/>
                </a:gradFill>
              </a:rPr>
              <a:t>De community moet op korte termijn veel gebruikers aantrekken. Als dit lager duurt ontstaan meer waardoor de potentiele gebruikersgroep wordt verdeeld over meerdere </a:t>
            </a:r>
            <a:r>
              <a:rPr lang="nl-NL" dirty="0" err="1">
                <a:gradFill>
                  <a:gsLst>
                    <a:gs pos="0">
                      <a:schemeClr val="tx1"/>
                    </a:gs>
                    <a:gs pos="86000">
                      <a:schemeClr val="tx1"/>
                    </a:gs>
                  </a:gsLst>
                  <a:lin ang="5400000" scaled="0"/>
                </a:gradFill>
              </a:rPr>
              <a:t>communities</a:t>
            </a:r>
            <a:r>
              <a:rPr lang="nl-NL" dirty="0">
                <a:gradFill>
                  <a:gsLst>
                    <a:gs pos="0">
                      <a:schemeClr val="tx1"/>
                    </a:gs>
                    <a:gs pos="86000">
                      <a:schemeClr val="tx1"/>
                    </a:gs>
                  </a:gsLst>
                  <a:lin ang="5400000" scaled="0"/>
                </a:gradFill>
              </a:rPr>
              <a:t>. Dit gaat ten koste van het netwerk effect. </a:t>
            </a:r>
          </a:p>
          <a:p>
            <a:pPr marL="342900" indent="-342900">
              <a:buFont typeface="+mj-lt"/>
              <a:buAutoNum type="arabicPeriod" startAt="4"/>
            </a:pPr>
            <a:endParaRPr lang="nl-NL" dirty="0">
              <a:gradFill>
                <a:gsLst>
                  <a:gs pos="0">
                    <a:schemeClr val="tx1"/>
                  </a:gs>
                  <a:gs pos="86000">
                    <a:schemeClr val="tx1"/>
                  </a:gs>
                </a:gsLst>
                <a:lin ang="5400000" scaled="0"/>
              </a:gradFill>
            </a:endParaRPr>
          </a:p>
          <a:p>
            <a:pPr marL="342900" indent="-342900">
              <a:buFont typeface="+mj-lt"/>
              <a:buAutoNum type="arabicPeriod" startAt="4"/>
            </a:pPr>
            <a:r>
              <a:rPr lang="nl-NL" b="1" dirty="0">
                <a:gradFill>
                  <a:gsLst>
                    <a:gs pos="0">
                      <a:schemeClr val="tx1"/>
                    </a:gs>
                    <a:gs pos="86000">
                      <a:schemeClr val="tx1"/>
                    </a:gs>
                  </a:gsLst>
                  <a:lin ang="5400000" scaled="0"/>
                </a:gradFill>
              </a:rPr>
              <a:t>Lage drempel instap, Premium diensten.</a:t>
            </a:r>
          </a:p>
          <a:p>
            <a:pPr lvl="1"/>
            <a:r>
              <a:rPr lang="nl-NL" dirty="0">
                <a:gradFill>
                  <a:gsLst>
                    <a:gs pos="0">
                      <a:schemeClr val="tx1"/>
                    </a:gs>
                    <a:gs pos="86000">
                      <a:schemeClr val="tx1"/>
                    </a:gs>
                  </a:gsLst>
                  <a:lin ang="5400000" scaled="0"/>
                </a:gradFill>
              </a:rPr>
              <a:t>Instap moet laagdrempelig zijn. Bij voorkeur is de basistoegang gratis met betaalde diensten.  </a:t>
            </a:r>
          </a:p>
        </p:txBody>
      </p:sp>
      <p:graphicFrame>
        <p:nvGraphicFramePr>
          <p:cNvPr id="7" name="Table 6"/>
          <p:cNvGraphicFramePr>
            <a:graphicFrameLocks noGrp="1"/>
          </p:cNvGraphicFramePr>
          <p:nvPr>
            <p:extLst>
              <p:ext uri="{D42A27DB-BD31-4B8C-83A1-F6EECF244321}">
                <p14:modId xmlns:p14="http://schemas.microsoft.com/office/powerpoint/2010/main" val="919533064"/>
              </p:ext>
            </p:extLst>
          </p:nvPr>
        </p:nvGraphicFramePr>
        <p:xfrm>
          <a:off x="838200" y="2743200"/>
          <a:ext cx="10515601" cy="2007870"/>
        </p:xfrm>
        <a:graphic>
          <a:graphicData uri="http://schemas.openxmlformats.org/drawingml/2006/table">
            <a:tbl>
              <a:tblPr>
                <a:tableStyleId>{284E427A-3D55-4303-BF80-6455036E1DE7}</a:tableStyleId>
              </a:tblPr>
              <a:tblGrid>
                <a:gridCol w="1708313">
                  <a:extLst>
                    <a:ext uri="{9D8B030D-6E8A-4147-A177-3AD203B41FA5}">
                      <a16:colId xmlns:a16="http://schemas.microsoft.com/office/drawing/2014/main" val="240750017"/>
                    </a:ext>
                  </a:extLst>
                </a:gridCol>
                <a:gridCol w="4403644">
                  <a:extLst>
                    <a:ext uri="{9D8B030D-6E8A-4147-A177-3AD203B41FA5}">
                      <a16:colId xmlns:a16="http://schemas.microsoft.com/office/drawing/2014/main" val="2496128686"/>
                    </a:ext>
                  </a:extLst>
                </a:gridCol>
                <a:gridCol w="4403644">
                  <a:extLst>
                    <a:ext uri="{9D8B030D-6E8A-4147-A177-3AD203B41FA5}">
                      <a16:colId xmlns:a16="http://schemas.microsoft.com/office/drawing/2014/main" val="438346840"/>
                    </a:ext>
                  </a:extLst>
                </a:gridCol>
              </a:tblGrid>
              <a:tr h="190500">
                <a:tc>
                  <a:txBody>
                    <a:bodyPr/>
                    <a:lstStyle/>
                    <a:p>
                      <a:pPr marL="0" marR="0" lvl="0" indent="0" algn="l" defTabSz="914142" rtl="0" eaLnBrk="1" fontAlgn="b" latinLnBrk="0" hangingPunct="1">
                        <a:lnSpc>
                          <a:spcPct val="100000"/>
                        </a:lnSpc>
                        <a:spcBef>
                          <a:spcPts val="0"/>
                        </a:spcBef>
                        <a:spcAft>
                          <a:spcPts val="0"/>
                        </a:spcAft>
                        <a:buClrTx/>
                        <a:buSzTx/>
                        <a:buFontTx/>
                        <a:buNone/>
                        <a:tabLst/>
                        <a:defRPr/>
                      </a:pPr>
                      <a:r>
                        <a:rPr lang="nl-NL" sz="1600" u="none" strike="noStrike" dirty="0">
                          <a:effectLst/>
                        </a:rPr>
                        <a:t> </a:t>
                      </a:r>
                      <a:r>
                        <a:rPr lang="nl-NL" sz="1600" b="1" i="0" u="none" strike="noStrike" kern="1200" dirty="0">
                          <a:solidFill>
                            <a:srgbClr val="000000"/>
                          </a:solidFill>
                          <a:effectLst/>
                          <a:latin typeface="Calibri" panose="020F0502020204030204" pitchFamily="34" charset="0"/>
                          <a:ea typeface="+mn-ea"/>
                          <a:cs typeface="+mn-cs"/>
                        </a:rPr>
                        <a:t>Verdienmodellen </a:t>
                      </a:r>
                    </a:p>
                    <a:p>
                      <a:pPr algn="l" fontAlgn="b"/>
                      <a:endParaRPr lang="nl-NL"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nl-NL"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nl-NL"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90070368"/>
                  </a:ext>
                </a:extLst>
              </a:tr>
              <a:tr h="190500">
                <a:tc>
                  <a:txBody>
                    <a:bodyPr/>
                    <a:lstStyle/>
                    <a:p>
                      <a:pPr marL="0" marR="0" lvl="0" indent="0" algn="l" defTabSz="914142" rtl="0" eaLnBrk="1" fontAlgn="b" latinLnBrk="0" hangingPunct="1">
                        <a:lnSpc>
                          <a:spcPct val="100000"/>
                        </a:lnSpc>
                        <a:spcBef>
                          <a:spcPts val="0"/>
                        </a:spcBef>
                        <a:spcAft>
                          <a:spcPts val="0"/>
                        </a:spcAft>
                        <a:buClrTx/>
                        <a:buSzTx/>
                        <a:buFontTx/>
                        <a:buNone/>
                        <a:tabLst/>
                        <a:defRPr/>
                      </a:pPr>
                      <a:r>
                        <a:rPr lang="nl-NL" sz="1600" b="0" u="none" strike="noStrike" dirty="0">
                          <a:effectLst/>
                          <a:latin typeface="+mj-lt"/>
                        </a:rPr>
                        <a:t>Adverteerders </a:t>
                      </a:r>
                      <a:endParaRPr lang="nl-NL" sz="1600" b="0" i="0" u="none" strike="noStrike" dirty="0">
                        <a:solidFill>
                          <a:srgbClr val="000000"/>
                        </a:solidFill>
                        <a:effectLst/>
                        <a:latin typeface="+mj-lt"/>
                      </a:endParaRPr>
                    </a:p>
                  </a:txBody>
                  <a:tcPr marL="9525" marR="9525" marT="9525" marB="0"/>
                </a:tc>
                <a:tc>
                  <a:txBody>
                    <a:bodyPr/>
                    <a:lstStyle/>
                    <a:p>
                      <a:pPr marL="0" marR="0" lvl="0" indent="0" algn="l" defTabSz="914142" rtl="0" eaLnBrk="1" fontAlgn="b" latinLnBrk="0" hangingPunct="1">
                        <a:lnSpc>
                          <a:spcPct val="100000"/>
                        </a:lnSpc>
                        <a:spcBef>
                          <a:spcPts val="0"/>
                        </a:spcBef>
                        <a:spcAft>
                          <a:spcPts val="0"/>
                        </a:spcAft>
                        <a:buClrTx/>
                        <a:buSzTx/>
                        <a:buFontTx/>
                        <a:buNone/>
                        <a:tabLst/>
                        <a:defRPr/>
                      </a:pPr>
                      <a:r>
                        <a:rPr lang="nl-NL" sz="1600" b="0" i="0" u="none" strike="noStrike" dirty="0">
                          <a:solidFill>
                            <a:srgbClr val="000000"/>
                          </a:solidFill>
                          <a:effectLst/>
                          <a:latin typeface="+mj-lt"/>
                        </a:rPr>
                        <a:t>Opbrengsten uit advertenties</a:t>
                      </a:r>
                    </a:p>
                  </a:txBody>
                  <a:tcPr marL="9525" marR="9525" marT="9525" marB="0"/>
                </a:tc>
                <a:tc>
                  <a:txBody>
                    <a:bodyPr/>
                    <a:lstStyle/>
                    <a:p>
                      <a:pPr marL="0" marR="0" lvl="0" indent="0" algn="l" defTabSz="914142" rtl="0" eaLnBrk="1" fontAlgn="b" latinLnBrk="0" hangingPunct="1">
                        <a:lnSpc>
                          <a:spcPct val="100000"/>
                        </a:lnSpc>
                        <a:spcBef>
                          <a:spcPts val="0"/>
                        </a:spcBef>
                        <a:spcAft>
                          <a:spcPts val="0"/>
                        </a:spcAft>
                        <a:buClrTx/>
                        <a:buSzTx/>
                        <a:buFontTx/>
                        <a:buNone/>
                        <a:tabLst/>
                        <a:defRPr/>
                      </a:pPr>
                      <a:r>
                        <a:rPr lang="nl-NL" sz="1600" b="0" i="0" u="none" strike="noStrike" dirty="0">
                          <a:solidFill>
                            <a:srgbClr val="000000"/>
                          </a:solidFill>
                          <a:effectLst/>
                          <a:latin typeface="+mj-lt"/>
                        </a:rPr>
                        <a:t>Booking.com, LinkedIn</a:t>
                      </a:r>
                    </a:p>
                  </a:txBody>
                  <a:tcPr marL="9525" marR="9525" marT="9525" marB="0"/>
                </a:tc>
                <a:extLst>
                  <a:ext uri="{0D108BD9-81ED-4DB2-BD59-A6C34878D82A}">
                    <a16:rowId xmlns:a16="http://schemas.microsoft.com/office/drawing/2014/main" val="2291315100"/>
                  </a:ext>
                </a:extLst>
              </a:tr>
              <a:tr h="190500">
                <a:tc>
                  <a:txBody>
                    <a:bodyPr/>
                    <a:lstStyle/>
                    <a:p>
                      <a:pPr algn="l" fontAlgn="b"/>
                      <a:r>
                        <a:rPr lang="nl-NL" sz="1600" b="0" i="0" u="none" strike="noStrike" dirty="0">
                          <a:solidFill>
                            <a:srgbClr val="000000"/>
                          </a:solidFill>
                          <a:effectLst/>
                          <a:latin typeface="+mj-lt"/>
                        </a:rPr>
                        <a:t>Abonnement</a:t>
                      </a:r>
                    </a:p>
                  </a:txBody>
                  <a:tcPr marL="9525" marR="9525" marT="9525" marB="0"/>
                </a:tc>
                <a:tc>
                  <a:txBody>
                    <a:bodyPr/>
                    <a:lstStyle/>
                    <a:p>
                      <a:pPr algn="l" fontAlgn="b"/>
                      <a:r>
                        <a:rPr lang="nl-NL" sz="1600" b="0" i="0" u="none" strike="noStrike" dirty="0">
                          <a:solidFill>
                            <a:srgbClr val="000000"/>
                          </a:solidFill>
                          <a:effectLst/>
                          <a:latin typeface="+mj-lt"/>
                        </a:rPr>
                        <a:t>Opbrengsten uit abonnementen</a:t>
                      </a:r>
                    </a:p>
                  </a:txBody>
                  <a:tcPr marL="9525" marR="9525" marT="9525" marB="0"/>
                </a:tc>
                <a:tc>
                  <a:txBody>
                    <a:bodyPr/>
                    <a:lstStyle/>
                    <a:p>
                      <a:pPr algn="l" fontAlgn="b"/>
                      <a:r>
                        <a:rPr lang="nl-NL" sz="1600" b="0" i="0" u="none" strike="noStrike" dirty="0">
                          <a:solidFill>
                            <a:srgbClr val="000000"/>
                          </a:solidFill>
                          <a:effectLst/>
                          <a:latin typeface="+mj-lt"/>
                        </a:rPr>
                        <a:t>Booking.com</a:t>
                      </a:r>
                    </a:p>
                  </a:txBody>
                  <a:tcPr marL="9525" marR="9525" marT="9525" marB="0"/>
                </a:tc>
                <a:extLst>
                  <a:ext uri="{0D108BD9-81ED-4DB2-BD59-A6C34878D82A}">
                    <a16:rowId xmlns:a16="http://schemas.microsoft.com/office/drawing/2014/main" val="3876104652"/>
                  </a:ext>
                </a:extLst>
              </a:tr>
              <a:tr h="190500">
                <a:tc>
                  <a:txBody>
                    <a:bodyPr/>
                    <a:lstStyle/>
                    <a:p>
                      <a:pPr algn="l" fontAlgn="b"/>
                      <a:r>
                        <a:rPr lang="nl-NL" sz="1600" b="0" i="0" u="none" strike="noStrike" dirty="0">
                          <a:solidFill>
                            <a:srgbClr val="000000"/>
                          </a:solidFill>
                          <a:effectLst/>
                          <a:latin typeface="+mj-lt"/>
                        </a:rPr>
                        <a:t>Verkoop</a:t>
                      </a:r>
                    </a:p>
                  </a:txBody>
                  <a:tcPr marL="9525" marR="9525" marT="9525" marB="0"/>
                </a:tc>
                <a:tc>
                  <a:txBody>
                    <a:bodyPr/>
                    <a:lstStyle/>
                    <a:p>
                      <a:pPr algn="l" fontAlgn="b"/>
                      <a:r>
                        <a:rPr lang="nl-NL" sz="1600" b="0" i="0" u="none" strike="noStrike" dirty="0">
                          <a:solidFill>
                            <a:srgbClr val="000000"/>
                          </a:solidFill>
                          <a:effectLst/>
                          <a:latin typeface="+mj-lt"/>
                        </a:rPr>
                        <a:t>Opbrengsten uit ( commissie) verkoop producten</a:t>
                      </a:r>
                    </a:p>
                  </a:txBody>
                  <a:tcPr marL="9525" marR="9525" marT="9525" marB="0"/>
                </a:tc>
                <a:tc>
                  <a:txBody>
                    <a:bodyPr/>
                    <a:lstStyle/>
                    <a:p>
                      <a:pPr algn="l" fontAlgn="b"/>
                      <a:r>
                        <a:rPr lang="nl-NL" sz="1600" b="0" i="0" u="none" strike="noStrike" dirty="0">
                          <a:solidFill>
                            <a:srgbClr val="000000"/>
                          </a:solidFill>
                          <a:effectLst/>
                          <a:latin typeface="+mj-lt"/>
                        </a:rPr>
                        <a:t>Booking.com, Bol.com, Uber, </a:t>
                      </a:r>
                      <a:r>
                        <a:rPr lang="nl-NL" sz="1600" b="0" i="0" u="none" strike="noStrike" dirty="0" err="1">
                          <a:solidFill>
                            <a:srgbClr val="000000"/>
                          </a:solidFill>
                          <a:effectLst/>
                          <a:latin typeface="+mj-lt"/>
                        </a:rPr>
                        <a:t>Airbnb</a:t>
                      </a:r>
                      <a:endParaRPr lang="nl-NL" sz="1600" b="0" i="0" u="none" strike="noStrike" dirty="0">
                        <a:solidFill>
                          <a:srgbClr val="000000"/>
                        </a:solidFill>
                        <a:effectLst/>
                        <a:latin typeface="+mj-lt"/>
                      </a:endParaRPr>
                    </a:p>
                  </a:txBody>
                  <a:tcPr marL="9525" marR="9525" marT="9525" marB="0"/>
                </a:tc>
                <a:extLst>
                  <a:ext uri="{0D108BD9-81ED-4DB2-BD59-A6C34878D82A}">
                    <a16:rowId xmlns:a16="http://schemas.microsoft.com/office/drawing/2014/main" val="1594978272"/>
                  </a:ext>
                </a:extLst>
              </a:tr>
              <a:tr h="190500">
                <a:tc>
                  <a:txBody>
                    <a:bodyPr/>
                    <a:lstStyle/>
                    <a:p>
                      <a:pPr algn="l" fontAlgn="b"/>
                      <a:r>
                        <a:rPr lang="nl-NL" sz="1600" b="0" i="0" u="none" strike="noStrike" dirty="0" err="1">
                          <a:solidFill>
                            <a:srgbClr val="000000"/>
                          </a:solidFill>
                          <a:effectLst/>
                          <a:latin typeface="+mj-lt"/>
                        </a:rPr>
                        <a:t>Infomediair</a:t>
                      </a:r>
                      <a:endParaRPr lang="nl-NL" sz="1600" b="0" i="0" u="none" strike="noStrike" dirty="0">
                        <a:solidFill>
                          <a:srgbClr val="000000"/>
                        </a:solidFill>
                        <a:effectLst/>
                        <a:latin typeface="+mj-lt"/>
                      </a:endParaRPr>
                    </a:p>
                  </a:txBody>
                  <a:tcPr marL="9525" marR="9525" marT="9525" marB="0"/>
                </a:tc>
                <a:tc>
                  <a:txBody>
                    <a:bodyPr/>
                    <a:lstStyle/>
                    <a:p>
                      <a:pPr algn="l" fontAlgn="b"/>
                      <a:r>
                        <a:rPr lang="nl-NL" sz="1600" b="0" i="0" u="none" strike="noStrike" dirty="0">
                          <a:solidFill>
                            <a:srgbClr val="000000"/>
                          </a:solidFill>
                          <a:effectLst/>
                          <a:latin typeface="+mj-lt"/>
                        </a:rPr>
                        <a:t>Data van leden wordt tegen betaling gedeeld</a:t>
                      </a:r>
                    </a:p>
                  </a:txBody>
                  <a:tcPr marL="9525" marR="9525" marT="9525" marB="0"/>
                </a:tc>
                <a:tc>
                  <a:txBody>
                    <a:bodyPr/>
                    <a:lstStyle/>
                    <a:p>
                      <a:pPr algn="l" fontAlgn="b"/>
                      <a:r>
                        <a:rPr lang="nl-NL" sz="1600" b="0" i="0" u="none" strike="noStrike" dirty="0">
                          <a:solidFill>
                            <a:srgbClr val="000000"/>
                          </a:solidFill>
                          <a:effectLst/>
                          <a:latin typeface="+mj-lt"/>
                        </a:rPr>
                        <a:t>LinkedIn (Premium gebruikers)</a:t>
                      </a:r>
                    </a:p>
                  </a:txBody>
                  <a:tcPr marL="9525" marR="9525" marT="9525" marB="0"/>
                </a:tc>
                <a:extLst>
                  <a:ext uri="{0D108BD9-81ED-4DB2-BD59-A6C34878D82A}">
                    <a16:rowId xmlns:a16="http://schemas.microsoft.com/office/drawing/2014/main" val="2102788323"/>
                  </a:ext>
                </a:extLst>
              </a:tr>
              <a:tr h="104775">
                <a:tc>
                  <a:txBody>
                    <a:bodyPr/>
                    <a:lstStyle/>
                    <a:p>
                      <a:pPr algn="l" fontAlgn="b"/>
                      <a:r>
                        <a:rPr lang="nl-NL" sz="1600" b="0" i="0" u="none" strike="noStrike" dirty="0">
                          <a:solidFill>
                            <a:srgbClr val="000000"/>
                          </a:solidFill>
                          <a:effectLst/>
                          <a:latin typeface="+mj-lt"/>
                        </a:rPr>
                        <a:t>Sponsor</a:t>
                      </a:r>
                    </a:p>
                  </a:txBody>
                  <a:tcPr marL="9525" marR="9525" marT="9525" marB="0"/>
                </a:tc>
                <a:tc>
                  <a:txBody>
                    <a:bodyPr/>
                    <a:lstStyle/>
                    <a:p>
                      <a:pPr algn="l" fontAlgn="b"/>
                      <a:r>
                        <a:rPr lang="nl-NL" sz="1600" b="0" i="0" u="none" strike="noStrike" dirty="0">
                          <a:solidFill>
                            <a:srgbClr val="000000"/>
                          </a:solidFill>
                          <a:effectLst/>
                          <a:latin typeface="+mj-lt"/>
                        </a:rPr>
                        <a:t>Sponsoren dragen bij aan de promotie en/of financiering van de community</a:t>
                      </a:r>
                    </a:p>
                  </a:txBody>
                  <a:tcPr marL="9525" marR="9525" marT="9525" marB="0"/>
                </a:tc>
                <a:tc>
                  <a:txBody>
                    <a:bodyPr/>
                    <a:lstStyle/>
                    <a:p>
                      <a:pPr algn="l" fontAlgn="b"/>
                      <a:r>
                        <a:rPr lang="nl-NL" sz="1600" b="0" i="0" u="none" strike="noStrike" dirty="0" err="1">
                          <a:solidFill>
                            <a:srgbClr val="000000"/>
                          </a:solidFill>
                          <a:effectLst/>
                          <a:latin typeface="+mj-lt"/>
                        </a:rPr>
                        <a:t>InlandLinks</a:t>
                      </a:r>
                      <a:endParaRPr lang="nl-NL" sz="1600" b="0" i="0" u="none" strike="noStrike" dirty="0">
                        <a:solidFill>
                          <a:srgbClr val="000000"/>
                        </a:solidFill>
                        <a:effectLst/>
                        <a:latin typeface="+mj-lt"/>
                      </a:endParaRPr>
                    </a:p>
                  </a:txBody>
                  <a:tcPr marL="9525" marR="9525" marT="9525" marB="0"/>
                </a:tc>
                <a:extLst>
                  <a:ext uri="{0D108BD9-81ED-4DB2-BD59-A6C34878D82A}">
                    <a16:rowId xmlns:a16="http://schemas.microsoft.com/office/drawing/2014/main" val="4007064093"/>
                  </a:ext>
                </a:extLst>
              </a:tr>
            </a:tbl>
          </a:graphicData>
        </a:graphic>
      </p:graphicFrame>
    </p:spTree>
    <p:extLst>
      <p:ext uri="{BB962C8B-B14F-4D97-AF65-F5344CB8AC3E}">
        <p14:creationId xmlns:p14="http://schemas.microsoft.com/office/powerpoint/2010/main" val="24950706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1220401"/>
            <a:ext cx="12192000" cy="5664200"/>
          </a:xfrm>
          <a:prstGeom prst="rect">
            <a:avLst/>
          </a:prstGeom>
          <a:solidFill>
            <a:schemeClr val="tx1">
              <a:lumMod val="10000"/>
              <a:lumOff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667"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41" name="Title 12"/>
          <p:cNvSpPr txBox="1">
            <a:spLocks/>
          </p:cNvSpPr>
          <p:nvPr/>
        </p:nvSpPr>
        <p:spPr>
          <a:xfrm>
            <a:off x="501615" y="482600"/>
            <a:ext cx="11161444" cy="609397"/>
          </a:xfrm>
          <a:prstGeom prst="rect">
            <a:avLst/>
          </a:prstGeom>
        </p:spPr>
        <p:txBody>
          <a:bodyPr/>
          <a:lstStyle>
            <a:lvl1pPr algn="l" defTabSz="68562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marL="0" marR="0" lvl="0" indent="0" algn="l" defTabSz="914142"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00" normalizeH="0" baseline="0" noProof="0" dirty="0" err="1">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Kenmerken</a:t>
            </a:r>
            <a:r>
              <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 van </a:t>
            </a:r>
            <a:r>
              <a:rPr kumimoji="0" lang="en-US" sz="4400" b="0" i="0" u="none" strike="noStrike" kern="1200" cap="none" spc="-100" normalizeH="0" baseline="0" noProof="0" dirty="0" err="1">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succesvolle</a:t>
            </a:r>
            <a:r>
              <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 communities</a:t>
            </a:r>
          </a:p>
        </p:txBody>
      </p:sp>
      <p:sp>
        <p:nvSpPr>
          <p:cNvPr id="5" name="TextBox 4"/>
          <p:cNvSpPr txBox="1"/>
          <p:nvPr/>
        </p:nvSpPr>
        <p:spPr>
          <a:xfrm>
            <a:off x="533400" y="1828800"/>
            <a:ext cx="10820400" cy="3600986"/>
          </a:xfrm>
          <a:prstGeom prst="rect">
            <a:avLst/>
          </a:prstGeom>
          <a:noFill/>
        </p:spPr>
        <p:txBody>
          <a:bodyPr wrap="square" lIns="0" tIns="0" rIns="0" bIns="0" rtlCol="0">
            <a:spAutoFit/>
          </a:bodyPr>
          <a:lstStyle/>
          <a:p>
            <a:r>
              <a:rPr lang="nl-NL" dirty="0">
                <a:gradFill>
                  <a:gsLst>
                    <a:gs pos="0">
                      <a:schemeClr val="tx1"/>
                    </a:gs>
                    <a:gs pos="86000">
                      <a:schemeClr val="tx1"/>
                    </a:gs>
                  </a:gsLst>
                  <a:lin ang="5400000" scaled="0"/>
                </a:gradFill>
              </a:rPr>
              <a:t>Vervolg kenmerken succesvolle </a:t>
            </a:r>
            <a:r>
              <a:rPr lang="nl-NL" dirty="0" err="1">
                <a:gradFill>
                  <a:gsLst>
                    <a:gs pos="0">
                      <a:schemeClr val="tx1"/>
                    </a:gs>
                    <a:gs pos="86000">
                      <a:schemeClr val="tx1"/>
                    </a:gs>
                  </a:gsLst>
                  <a:lin ang="5400000" scaled="0"/>
                </a:gradFill>
              </a:rPr>
              <a:t>communities</a:t>
            </a:r>
            <a:r>
              <a:rPr lang="nl-NL" dirty="0">
                <a:gradFill>
                  <a:gsLst>
                    <a:gs pos="0">
                      <a:schemeClr val="tx1"/>
                    </a:gs>
                    <a:gs pos="86000">
                      <a:schemeClr val="tx1"/>
                    </a:gs>
                  </a:gsLst>
                  <a:lin ang="5400000" scaled="0"/>
                </a:gradFill>
              </a:rPr>
              <a:t>:</a:t>
            </a:r>
          </a:p>
          <a:p>
            <a:pPr marL="342900" indent="-342900">
              <a:buFont typeface="+mj-lt"/>
              <a:buAutoNum type="arabicPeriod" startAt="2"/>
            </a:pPr>
            <a:endParaRPr lang="nl-NL" dirty="0">
              <a:gradFill>
                <a:gsLst>
                  <a:gs pos="0">
                    <a:schemeClr val="tx1"/>
                  </a:gs>
                  <a:gs pos="86000">
                    <a:schemeClr val="tx1"/>
                  </a:gs>
                </a:gsLst>
                <a:lin ang="5400000" scaled="0"/>
              </a:gradFill>
            </a:endParaRPr>
          </a:p>
          <a:p>
            <a:pPr marL="342900" indent="-342900">
              <a:buFont typeface="+mj-lt"/>
              <a:buAutoNum type="arabicPeriod" startAt="7"/>
            </a:pPr>
            <a:r>
              <a:rPr lang="nl-NL" b="1" dirty="0">
                <a:gradFill>
                  <a:gsLst>
                    <a:gs pos="0">
                      <a:schemeClr val="tx1"/>
                    </a:gs>
                    <a:gs pos="86000">
                      <a:schemeClr val="tx1"/>
                    </a:gs>
                  </a:gsLst>
                  <a:lin ang="5400000" scaled="0"/>
                </a:gradFill>
              </a:rPr>
              <a:t>Flexibiliteit</a:t>
            </a:r>
          </a:p>
          <a:p>
            <a:pPr marL="342900" indent="-342900">
              <a:buFont typeface="+mj-lt"/>
              <a:buAutoNum type="arabicPeriod" startAt="7"/>
            </a:pPr>
            <a:endParaRPr lang="nl-NL" dirty="0">
              <a:gradFill>
                <a:gsLst>
                  <a:gs pos="0">
                    <a:schemeClr val="tx1"/>
                  </a:gs>
                  <a:gs pos="86000">
                    <a:schemeClr val="tx1"/>
                  </a:gs>
                </a:gsLst>
                <a:lin ang="5400000" scaled="0"/>
              </a:gradFill>
            </a:endParaRPr>
          </a:p>
          <a:p>
            <a:r>
              <a:rPr lang="nl-NL" dirty="0">
                <a:gradFill>
                  <a:gsLst>
                    <a:gs pos="0">
                      <a:schemeClr val="tx1"/>
                    </a:gs>
                    <a:gs pos="86000">
                      <a:schemeClr val="tx1"/>
                    </a:gs>
                  </a:gsLst>
                  <a:lin ang="5400000" scaled="0"/>
                </a:gradFill>
              </a:rPr>
              <a:t>	Snel kunnen inspelen op ontwikkelingen in de community. Time </a:t>
            </a:r>
            <a:r>
              <a:rPr lang="nl-NL" dirty="0" err="1">
                <a:gradFill>
                  <a:gsLst>
                    <a:gs pos="0">
                      <a:schemeClr val="tx1"/>
                    </a:gs>
                    <a:gs pos="86000">
                      <a:schemeClr val="tx1"/>
                    </a:gs>
                  </a:gsLst>
                  <a:lin ang="5400000" scaled="0"/>
                </a:gradFill>
              </a:rPr>
              <a:t>to</a:t>
            </a:r>
            <a:r>
              <a:rPr lang="nl-NL" dirty="0">
                <a:gradFill>
                  <a:gsLst>
                    <a:gs pos="0">
                      <a:schemeClr val="tx1"/>
                    </a:gs>
                    <a:gs pos="86000">
                      <a:schemeClr val="tx1"/>
                    </a:gs>
                  </a:gsLst>
                  <a:lin ang="5400000" scaled="0"/>
                </a:gradFill>
              </a:rPr>
              <a:t> market van nieuwe ontwikkelingen 	moet kort zijn. Bijvoorbeeld Booking.com. Kleine, regionale ontwikkelteams die snel aanpassingen 	kunnen releasen.</a:t>
            </a:r>
          </a:p>
          <a:p>
            <a:endParaRPr lang="nl-NL" dirty="0">
              <a:gradFill>
                <a:gsLst>
                  <a:gs pos="0">
                    <a:schemeClr val="tx1"/>
                  </a:gs>
                  <a:gs pos="86000">
                    <a:schemeClr val="tx1"/>
                  </a:gs>
                </a:gsLst>
                <a:lin ang="5400000" scaled="0"/>
              </a:gradFill>
            </a:endParaRPr>
          </a:p>
          <a:p>
            <a:pPr marL="342900" indent="-342900">
              <a:buFont typeface="+mj-lt"/>
              <a:buAutoNum type="arabicPeriod" startAt="8"/>
            </a:pPr>
            <a:r>
              <a:rPr lang="nl-NL" b="1" dirty="0">
                <a:gradFill>
                  <a:gsLst>
                    <a:gs pos="0">
                      <a:schemeClr val="tx1"/>
                    </a:gs>
                    <a:gs pos="86000">
                      <a:schemeClr val="tx1"/>
                    </a:gs>
                  </a:gsLst>
                  <a:lin ang="5400000" scaled="0"/>
                </a:gradFill>
              </a:rPr>
              <a:t>Effectieve en dynamische algoritmen</a:t>
            </a:r>
          </a:p>
          <a:p>
            <a:endParaRPr lang="nl-NL" dirty="0">
              <a:gradFill>
                <a:gsLst>
                  <a:gs pos="0">
                    <a:schemeClr val="tx1"/>
                  </a:gs>
                  <a:gs pos="86000">
                    <a:schemeClr val="tx1"/>
                  </a:gs>
                </a:gsLst>
                <a:lin ang="5400000" scaled="0"/>
              </a:gradFill>
            </a:endParaRPr>
          </a:p>
          <a:p>
            <a:pPr lvl="2"/>
            <a:r>
              <a:rPr lang="nl-NL" dirty="0">
                <a:gradFill>
                  <a:gsLst>
                    <a:gs pos="0">
                      <a:schemeClr val="tx1"/>
                    </a:gs>
                    <a:gs pos="86000">
                      <a:schemeClr val="tx1"/>
                    </a:gs>
                  </a:gsLst>
                  <a:lin ang="5400000" scaled="0"/>
                </a:gradFill>
              </a:rPr>
              <a:t>Algoritmen voor zoeken en presenteren van data moeten aansluiten bij de behoeften van de gebruikersgroepen. Bijvoorbeeld Booking.com. Presentatie van data op de site wordt steeds gepersonaliseerd aan de hand van het zoek/boekverleden.</a:t>
            </a:r>
          </a:p>
        </p:txBody>
      </p:sp>
    </p:spTree>
    <p:extLst>
      <p:ext uri="{BB962C8B-B14F-4D97-AF65-F5344CB8AC3E}">
        <p14:creationId xmlns:p14="http://schemas.microsoft.com/office/powerpoint/2010/main" val="343439465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1228755"/>
            <a:ext cx="12192000" cy="5664200"/>
          </a:xfrm>
          <a:prstGeom prst="rect">
            <a:avLst/>
          </a:prstGeom>
          <a:solidFill>
            <a:schemeClr val="tx1">
              <a:lumMod val="10000"/>
              <a:lumOff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marL="0" marR="0" lvl="0" indent="0" algn="ctr" defTabSz="1218768" eaLnBrk="1" fontAlgn="base" latinLnBrk="0" hangingPunct="1">
              <a:lnSpc>
                <a:spcPct val="100000"/>
              </a:lnSpc>
              <a:spcBef>
                <a:spcPct val="0"/>
              </a:spcBef>
              <a:spcAft>
                <a:spcPct val="0"/>
              </a:spcAft>
              <a:buClrTx/>
              <a:buSzTx/>
              <a:buFontTx/>
              <a:buNone/>
              <a:tabLst/>
              <a:defRPr/>
            </a:pPr>
            <a:endParaRPr kumimoji="0" lang="en-US" sz="2667"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 name="Title 12"/>
          <p:cNvSpPr txBox="1">
            <a:spLocks/>
          </p:cNvSpPr>
          <p:nvPr/>
        </p:nvSpPr>
        <p:spPr>
          <a:xfrm>
            <a:off x="501615" y="482600"/>
            <a:ext cx="11161444" cy="609397"/>
          </a:xfrm>
          <a:prstGeom prst="rect">
            <a:avLst/>
          </a:prstGeom>
        </p:spPr>
        <p:txBody>
          <a:bodyPr/>
          <a:lstStyle>
            <a:lvl1pPr algn="l" defTabSz="68562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marL="0" marR="0" lvl="0" indent="0" algn="l" defTabSz="914142" rtl="0" eaLnBrk="1" fontAlgn="auto" latinLnBrk="0" hangingPunct="1">
              <a:lnSpc>
                <a:spcPct val="90000"/>
              </a:lnSpc>
              <a:spcBef>
                <a:spcPct val="0"/>
              </a:spcBef>
              <a:spcAft>
                <a:spcPts val="0"/>
              </a:spcAft>
              <a:buClrTx/>
              <a:buSzTx/>
              <a:buFontTx/>
              <a:buNone/>
              <a:tabLst/>
              <a:defRPr/>
            </a:pPr>
            <a:r>
              <a:rPr lang="en-US" sz="4400" spc="-100" dirty="0" err="1"/>
              <a:t>Netwerk</a:t>
            </a:r>
            <a:r>
              <a:rPr lang="en-US" sz="4400" spc="-100" dirty="0"/>
              <a:t> </a:t>
            </a:r>
            <a:r>
              <a:rPr lang="en-US" sz="4400" spc="-100" dirty="0" err="1"/>
              <a:t>effecten</a:t>
            </a:r>
            <a:r>
              <a:rPr lang="en-US" sz="4400" spc="-100" dirty="0"/>
              <a:t> </a:t>
            </a:r>
            <a:r>
              <a:rPr lang="en-US" sz="4400" spc="-100" dirty="0" err="1"/>
              <a:t>logistieke</a:t>
            </a:r>
            <a:r>
              <a:rPr lang="en-US" sz="4400" spc="-100" dirty="0"/>
              <a:t> </a:t>
            </a:r>
            <a:r>
              <a:rPr lang="en-US" sz="4400" spc="-100" dirty="0" err="1"/>
              <a:t>kete</a:t>
            </a:r>
            <a:r>
              <a:rPr lang="en-US" sz="4400" spc="-100" dirty="0"/>
              <a:t> </a:t>
            </a:r>
            <a:r>
              <a:rPr lang="en-US" sz="4400" spc="-100" dirty="0" err="1"/>
              <a:t>zeecontainers</a:t>
            </a:r>
            <a:endParaRPr kumimoji="0" lang="en-US" sz="4400" b="0" i="0" u="none" strike="noStrike" kern="1200" cap="none" spc="-100" normalizeH="0" baseline="0" noProof="0" dirty="0">
              <a:ln w="3175">
                <a:noFill/>
              </a:ln>
              <a:gradFill flip="none" rotWithShape="1">
                <a:gsLst>
                  <a:gs pos="0">
                    <a:schemeClr val="tx1"/>
                  </a:gs>
                  <a:gs pos="86000">
                    <a:schemeClr val="tx1"/>
                  </a:gs>
                </a:gsLst>
                <a:lin ang="5400000" scaled="0"/>
                <a:tileRect/>
              </a:gradFill>
              <a:effectLst/>
              <a:uLnTx/>
              <a:uFillTx/>
              <a:latin typeface="+mj-lt"/>
              <a:ea typeface="+mn-ea"/>
              <a:cs typeface="Arial" charset="0"/>
            </a:endParaRPr>
          </a:p>
        </p:txBody>
      </p:sp>
      <p:sp>
        <p:nvSpPr>
          <p:cNvPr id="5" name="Rectangle 4"/>
          <p:cNvSpPr/>
          <p:nvPr/>
        </p:nvSpPr>
        <p:spPr>
          <a:xfrm>
            <a:off x="32714" y="1327089"/>
            <a:ext cx="11450314" cy="923330"/>
          </a:xfrm>
          <a:prstGeom prst="rect">
            <a:avLst/>
          </a:prstGeom>
        </p:spPr>
        <p:txBody>
          <a:bodyPr wrap="none">
            <a:spAutoFit/>
          </a:bodyPr>
          <a:lstStyle/>
          <a:p>
            <a:r>
              <a:rPr lang="nl-NL" dirty="0">
                <a:solidFill>
                  <a:srgbClr val="444444"/>
                </a:solidFill>
                <a:latin typeface="Lato"/>
              </a:rPr>
              <a:t>Onderstaande tabel toont de potentiele netwerkeffecten van een synchromodale community voor de logistieke</a:t>
            </a:r>
          </a:p>
          <a:p>
            <a:r>
              <a:rPr lang="nl-NL" dirty="0">
                <a:solidFill>
                  <a:srgbClr val="444444"/>
                </a:solidFill>
                <a:latin typeface="Lato"/>
              </a:rPr>
              <a:t>Keten voor diepzee containers</a:t>
            </a:r>
          </a:p>
          <a:p>
            <a:endParaRPr lang="nl-NL" dirty="0"/>
          </a:p>
        </p:txBody>
      </p:sp>
      <p:graphicFrame>
        <p:nvGraphicFramePr>
          <p:cNvPr id="7" name="Table 6"/>
          <p:cNvGraphicFramePr>
            <a:graphicFrameLocks noGrp="1"/>
          </p:cNvGraphicFramePr>
          <p:nvPr>
            <p:extLst>
              <p:ext uri="{D42A27DB-BD31-4B8C-83A1-F6EECF244321}">
                <p14:modId xmlns:p14="http://schemas.microsoft.com/office/powerpoint/2010/main" val="168246088"/>
              </p:ext>
            </p:extLst>
          </p:nvPr>
        </p:nvGraphicFramePr>
        <p:xfrm>
          <a:off x="490518" y="1828800"/>
          <a:ext cx="8610599" cy="3636215"/>
        </p:xfrm>
        <a:graphic>
          <a:graphicData uri="http://schemas.openxmlformats.org/drawingml/2006/table">
            <a:tbl>
              <a:tblPr/>
              <a:tblGrid>
                <a:gridCol w="1395904">
                  <a:extLst>
                    <a:ext uri="{9D8B030D-6E8A-4147-A177-3AD203B41FA5}">
                      <a16:colId xmlns:a16="http://schemas.microsoft.com/office/drawing/2014/main" val="992071509"/>
                    </a:ext>
                  </a:extLst>
                </a:gridCol>
                <a:gridCol w="762436">
                  <a:extLst>
                    <a:ext uri="{9D8B030D-6E8A-4147-A177-3AD203B41FA5}">
                      <a16:colId xmlns:a16="http://schemas.microsoft.com/office/drawing/2014/main" val="992339189"/>
                    </a:ext>
                  </a:extLst>
                </a:gridCol>
                <a:gridCol w="925544">
                  <a:extLst>
                    <a:ext uri="{9D8B030D-6E8A-4147-A177-3AD203B41FA5}">
                      <a16:colId xmlns:a16="http://schemas.microsoft.com/office/drawing/2014/main" val="2046948820"/>
                    </a:ext>
                  </a:extLst>
                </a:gridCol>
                <a:gridCol w="1016581">
                  <a:extLst>
                    <a:ext uri="{9D8B030D-6E8A-4147-A177-3AD203B41FA5}">
                      <a16:colId xmlns:a16="http://schemas.microsoft.com/office/drawing/2014/main" val="4063862750"/>
                    </a:ext>
                  </a:extLst>
                </a:gridCol>
                <a:gridCol w="955891">
                  <a:extLst>
                    <a:ext uri="{9D8B030D-6E8A-4147-A177-3AD203B41FA5}">
                      <a16:colId xmlns:a16="http://schemas.microsoft.com/office/drawing/2014/main" val="3130691928"/>
                    </a:ext>
                  </a:extLst>
                </a:gridCol>
                <a:gridCol w="743470">
                  <a:extLst>
                    <a:ext uri="{9D8B030D-6E8A-4147-A177-3AD203B41FA5}">
                      <a16:colId xmlns:a16="http://schemas.microsoft.com/office/drawing/2014/main" val="1791782894"/>
                    </a:ext>
                  </a:extLst>
                </a:gridCol>
                <a:gridCol w="671399">
                  <a:extLst>
                    <a:ext uri="{9D8B030D-6E8A-4147-A177-3AD203B41FA5}">
                      <a16:colId xmlns:a16="http://schemas.microsoft.com/office/drawing/2014/main" val="1119245220"/>
                    </a:ext>
                  </a:extLst>
                </a:gridCol>
                <a:gridCol w="955891">
                  <a:extLst>
                    <a:ext uri="{9D8B030D-6E8A-4147-A177-3AD203B41FA5}">
                      <a16:colId xmlns:a16="http://schemas.microsoft.com/office/drawing/2014/main" val="2374836515"/>
                    </a:ext>
                  </a:extLst>
                </a:gridCol>
                <a:gridCol w="394494">
                  <a:extLst>
                    <a:ext uri="{9D8B030D-6E8A-4147-A177-3AD203B41FA5}">
                      <a16:colId xmlns:a16="http://schemas.microsoft.com/office/drawing/2014/main" val="3861593788"/>
                    </a:ext>
                  </a:extLst>
                </a:gridCol>
                <a:gridCol w="409668">
                  <a:extLst>
                    <a:ext uri="{9D8B030D-6E8A-4147-A177-3AD203B41FA5}">
                      <a16:colId xmlns:a16="http://schemas.microsoft.com/office/drawing/2014/main" val="3825287392"/>
                    </a:ext>
                  </a:extLst>
                </a:gridCol>
                <a:gridCol w="379321">
                  <a:extLst>
                    <a:ext uri="{9D8B030D-6E8A-4147-A177-3AD203B41FA5}">
                      <a16:colId xmlns:a16="http://schemas.microsoft.com/office/drawing/2014/main" val="1284388133"/>
                    </a:ext>
                  </a:extLst>
                </a:gridCol>
              </a:tblGrid>
              <a:tr h="849996">
                <a:tc>
                  <a:txBody>
                    <a:bodyPr/>
                    <a:lstStyle/>
                    <a:p>
                      <a:pPr algn="l" fontAlgn="b"/>
                      <a:endParaRPr lang="nl-NL" sz="1400" b="0" i="0" u="none" strike="noStrike" dirty="0">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r>
                        <a:rPr lang="nl-NL" sz="1400" b="0" i="0" u="none" strike="noStrike" dirty="0">
                          <a:solidFill>
                            <a:srgbClr val="000000"/>
                          </a:solidFill>
                          <a:effectLst/>
                          <a:latin typeface="Calibri" panose="020F0502020204030204" pitchFamily="34" charset="0"/>
                        </a:rPr>
                        <a:t>Verladers</a:t>
                      </a:r>
                    </a:p>
                  </a:txBody>
                  <a:tcPr marL="6668" marR="6668" marT="6668" marB="0" anchor="b">
                    <a:lnL>
                      <a:noFill/>
                    </a:lnL>
                    <a:lnR>
                      <a:noFill/>
                    </a:lnR>
                    <a:lnT>
                      <a:noFill/>
                    </a:lnT>
                    <a:lnB>
                      <a:noFill/>
                    </a:lnB>
                  </a:tcPr>
                </a:tc>
                <a:tc>
                  <a:txBody>
                    <a:bodyPr/>
                    <a:lstStyle/>
                    <a:p>
                      <a:pPr algn="l" fontAlgn="b"/>
                      <a:r>
                        <a:rPr lang="nl-NL" sz="1400" b="0" i="0" u="none" strike="noStrike" dirty="0">
                          <a:solidFill>
                            <a:srgbClr val="000000"/>
                          </a:solidFill>
                          <a:effectLst/>
                          <a:latin typeface="Calibri" panose="020F0502020204030204" pitchFamily="34" charset="0"/>
                        </a:rPr>
                        <a:t>Expediteurs</a:t>
                      </a:r>
                    </a:p>
                  </a:txBody>
                  <a:tcPr marL="6668" marR="6668" marT="6668" marB="0" anchor="b">
                    <a:lnL>
                      <a:noFill/>
                    </a:lnL>
                    <a:lnR>
                      <a:noFill/>
                    </a:lnR>
                    <a:lnT>
                      <a:noFill/>
                    </a:lnT>
                    <a:lnB>
                      <a:noFill/>
                    </a:lnB>
                  </a:tcPr>
                </a:tc>
                <a:tc>
                  <a:txBody>
                    <a:bodyPr/>
                    <a:lstStyle/>
                    <a:p>
                      <a:pPr algn="l" fontAlgn="b"/>
                      <a:r>
                        <a:rPr lang="nl-NL" sz="1400" b="0" i="0" u="none" strike="noStrike" dirty="0">
                          <a:solidFill>
                            <a:srgbClr val="000000"/>
                          </a:solidFill>
                          <a:effectLst/>
                          <a:latin typeface="Calibri" panose="020F0502020204030204" pitchFamily="34" charset="0"/>
                        </a:rPr>
                        <a:t>Inland terminals</a:t>
                      </a:r>
                    </a:p>
                  </a:txBody>
                  <a:tcPr marL="6668" marR="6668" marT="6668" marB="0" anchor="b">
                    <a:lnL>
                      <a:noFill/>
                    </a:lnL>
                    <a:lnR>
                      <a:noFill/>
                    </a:lnR>
                    <a:lnT>
                      <a:noFill/>
                    </a:lnT>
                    <a:lnB>
                      <a:noFill/>
                    </a:lnB>
                  </a:tcPr>
                </a:tc>
                <a:tc>
                  <a:txBody>
                    <a:bodyPr/>
                    <a:lstStyle/>
                    <a:p>
                      <a:pPr algn="l" fontAlgn="b"/>
                      <a:r>
                        <a:rPr lang="nl-NL" sz="1400" b="0" i="0" u="none" strike="noStrike">
                          <a:solidFill>
                            <a:srgbClr val="000000"/>
                          </a:solidFill>
                          <a:effectLst/>
                          <a:latin typeface="Calibri" panose="020F0502020204030204" pitchFamily="34" charset="0"/>
                        </a:rPr>
                        <a:t>Barge operators</a:t>
                      </a:r>
                    </a:p>
                  </a:txBody>
                  <a:tcPr marL="6668" marR="6668" marT="6668" marB="0" anchor="b">
                    <a:lnL>
                      <a:noFill/>
                    </a:lnL>
                    <a:lnR>
                      <a:noFill/>
                    </a:lnR>
                    <a:lnT>
                      <a:noFill/>
                    </a:lnT>
                    <a:lnB>
                      <a:noFill/>
                    </a:lnB>
                  </a:tcPr>
                </a:tc>
                <a:tc>
                  <a:txBody>
                    <a:bodyPr/>
                    <a:lstStyle/>
                    <a:p>
                      <a:pPr algn="l" fontAlgn="b"/>
                      <a:r>
                        <a:rPr lang="nl-NL" sz="1400" b="0" i="0" u="none" strike="noStrike">
                          <a:solidFill>
                            <a:srgbClr val="000000"/>
                          </a:solidFill>
                          <a:effectLst/>
                          <a:latin typeface="Calibri" panose="020F0502020204030204" pitchFamily="34" charset="0"/>
                        </a:rPr>
                        <a:t>Rail operators</a:t>
                      </a:r>
                    </a:p>
                  </a:txBody>
                  <a:tcPr marL="6668" marR="6668" marT="6668" marB="0" anchor="b">
                    <a:lnL>
                      <a:noFill/>
                    </a:lnL>
                    <a:lnR>
                      <a:noFill/>
                    </a:lnR>
                    <a:lnT>
                      <a:noFill/>
                    </a:lnT>
                    <a:lnB>
                      <a:noFill/>
                    </a:lnB>
                  </a:tcPr>
                </a:tc>
                <a:tc>
                  <a:txBody>
                    <a:bodyPr/>
                    <a:lstStyle/>
                    <a:p>
                      <a:pPr algn="l" fontAlgn="b"/>
                      <a:r>
                        <a:rPr lang="nl-NL" sz="1400" b="0" i="0" u="none" strike="noStrike">
                          <a:solidFill>
                            <a:srgbClr val="000000"/>
                          </a:solidFill>
                          <a:effectLst/>
                          <a:latin typeface="Calibri" panose="020F0502020204030204" pitchFamily="34" charset="0"/>
                        </a:rPr>
                        <a:t>Truckers</a:t>
                      </a:r>
                    </a:p>
                  </a:txBody>
                  <a:tcPr marL="6668" marR="6668" marT="6668" marB="0" anchor="b">
                    <a:lnL>
                      <a:noFill/>
                    </a:lnL>
                    <a:lnR>
                      <a:noFill/>
                    </a:lnR>
                    <a:lnT>
                      <a:noFill/>
                    </a:lnT>
                    <a:lnB>
                      <a:noFill/>
                    </a:lnB>
                  </a:tcPr>
                </a:tc>
                <a:tc>
                  <a:txBody>
                    <a:bodyPr/>
                    <a:lstStyle/>
                    <a:p>
                      <a:pPr algn="l" fontAlgn="b"/>
                      <a:r>
                        <a:rPr lang="nl-NL" sz="1400" b="0" i="0" u="none" strike="noStrike">
                          <a:solidFill>
                            <a:srgbClr val="000000"/>
                          </a:solidFill>
                          <a:effectLst/>
                          <a:latin typeface="Calibri" panose="020F0502020204030204" pitchFamily="34" charset="0"/>
                        </a:rPr>
                        <a:t>Diepzee terminals</a:t>
                      </a:r>
                    </a:p>
                  </a:txBody>
                  <a:tcPr marL="6668" marR="6668" marT="6668" marB="0" anchor="b">
                    <a:lnL>
                      <a:noFill/>
                    </a:lnL>
                    <a:lnR>
                      <a:noFill/>
                    </a:lnR>
                    <a:lnT>
                      <a:noFill/>
                    </a:lnT>
                    <a:lnB>
                      <a:noFill/>
                    </a:lnB>
                  </a:tcPr>
                </a:tc>
                <a:tc>
                  <a:txBody>
                    <a:bodyPr/>
                    <a:lstStyle/>
                    <a:p>
                      <a:pPr algn="ctr" fontAlgn="b"/>
                      <a:r>
                        <a:rPr lang="nl-NL" sz="1400" b="0" i="0" u="none" strike="noStrike" dirty="0">
                          <a:solidFill>
                            <a:srgbClr val="000000"/>
                          </a:solidFill>
                          <a:effectLst/>
                          <a:latin typeface="Calibri" panose="020F0502020204030204" pitchFamily="34" charset="0"/>
                        </a:rPr>
                        <a:t>--</a:t>
                      </a:r>
                    </a:p>
                  </a:txBody>
                  <a:tcPr marL="6668" marR="6668" marT="6668" marB="0" anchor="b">
                    <a:lnL>
                      <a:noFill/>
                    </a:lnL>
                    <a:lnR>
                      <a:noFill/>
                    </a:lnR>
                    <a:lnT>
                      <a:noFill/>
                    </a:lnT>
                    <a:lnB>
                      <a:noFill/>
                    </a:lnB>
                  </a:tcPr>
                </a:tc>
                <a:tc>
                  <a:txBody>
                    <a:bodyPr/>
                    <a:lstStyle/>
                    <a:p>
                      <a:pPr algn="ctr" fontAlgn="b"/>
                      <a:r>
                        <a:rPr lang="nl-NL" sz="1400" b="0" i="0" u="none" strike="noStrike">
                          <a:solidFill>
                            <a:srgbClr val="000000"/>
                          </a:solidFill>
                          <a:effectLst/>
                          <a:latin typeface="Calibri" panose="020F0502020204030204" pitchFamily="34" charset="0"/>
                        </a:rPr>
                        <a:t>+-</a:t>
                      </a:r>
                    </a:p>
                  </a:txBody>
                  <a:tcPr marL="6668" marR="6668" marT="6668" marB="0" anchor="b">
                    <a:lnL>
                      <a:noFill/>
                    </a:lnL>
                    <a:lnR>
                      <a:noFill/>
                    </a:lnR>
                    <a:lnT>
                      <a:noFill/>
                    </a:lnT>
                    <a:lnB>
                      <a:noFill/>
                    </a:lnB>
                  </a:tcPr>
                </a:tc>
                <a:tc>
                  <a:txBody>
                    <a:bodyPr/>
                    <a:lstStyle/>
                    <a:p>
                      <a:pPr algn="ctr" fontAlgn="b"/>
                      <a:r>
                        <a:rPr lang="nl-NL" sz="1400" b="0" i="0" u="none" strike="noStrike" dirty="0">
                          <a:solidFill>
                            <a:srgbClr val="000000"/>
                          </a:solidFill>
                          <a:effectLst/>
                          <a:latin typeface="Calibri" panose="020F0502020204030204" pitchFamily="34" charset="0"/>
                        </a:rPr>
                        <a:t>++</a:t>
                      </a:r>
                    </a:p>
                  </a:txBody>
                  <a:tcPr marL="6668" marR="6668" marT="6668" marB="0" anchor="b">
                    <a:lnL>
                      <a:noFill/>
                    </a:lnL>
                    <a:lnR>
                      <a:noFill/>
                    </a:lnR>
                    <a:lnT>
                      <a:noFill/>
                    </a:lnT>
                    <a:lnB>
                      <a:noFill/>
                    </a:lnB>
                  </a:tcPr>
                </a:tc>
                <a:extLst>
                  <a:ext uri="{0D108BD9-81ED-4DB2-BD59-A6C34878D82A}">
                    <a16:rowId xmlns:a16="http://schemas.microsoft.com/office/drawing/2014/main" val="1404314030"/>
                  </a:ext>
                </a:extLst>
              </a:tr>
              <a:tr h="220028">
                <a:tc>
                  <a:txBody>
                    <a:bodyPr/>
                    <a:lstStyle/>
                    <a:p>
                      <a:pPr algn="l" fontAlgn="b"/>
                      <a:r>
                        <a:rPr lang="nl-NL" sz="1400" b="0" i="0" u="none" strike="noStrike" dirty="0">
                          <a:solidFill>
                            <a:srgbClr val="000000"/>
                          </a:solidFill>
                          <a:effectLst/>
                          <a:latin typeface="Calibri" panose="020F0502020204030204" pitchFamily="34" charset="0"/>
                        </a:rPr>
                        <a:t>Verladers</a:t>
                      </a:r>
                    </a:p>
                  </a:txBody>
                  <a:tcPr marL="6668" marR="6668" marT="6668" marB="0" anchor="b">
                    <a:lnL>
                      <a:noFill/>
                    </a:lnL>
                    <a:lnR>
                      <a:noFill/>
                    </a:lnR>
                    <a:lnT>
                      <a:noFill/>
                    </a:lnT>
                    <a:lnB>
                      <a:noFill/>
                    </a:lnB>
                  </a:tcPr>
                </a:tc>
                <a:tc>
                  <a:txBody>
                    <a:bodyPr/>
                    <a:lstStyle/>
                    <a:p>
                      <a:pPr algn="ctr" fontAlgn="ctr"/>
                      <a:r>
                        <a:rPr lang="nl-NL" sz="1400" b="0" i="0" u="none" strike="noStrike" dirty="0">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E7E6E6"/>
                    </a:solidFill>
                  </a:tcPr>
                </a:tc>
                <a:tc>
                  <a:txBody>
                    <a:bodyPr/>
                    <a:lstStyle/>
                    <a:p>
                      <a:pPr algn="ctr" fontAlgn="ctr"/>
                      <a:r>
                        <a:rPr lang="nl-NL" sz="1400" b="0" i="0" u="none" strike="noStrike" dirty="0">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dirty="0">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dirty="0">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dirty="0">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dirty="0">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dirty="0">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b"/>
                      <a:r>
                        <a:rPr lang="nl-NL" sz="1400" b="0" i="0" u="none" strike="noStrike" dirty="0">
                          <a:solidFill>
                            <a:srgbClr val="000000"/>
                          </a:solidFill>
                          <a:effectLst/>
                          <a:latin typeface="Calibri" panose="020F0502020204030204" pitchFamily="34" charset="0"/>
                        </a:rPr>
                        <a:t>2</a:t>
                      </a:r>
                    </a:p>
                  </a:txBody>
                  <a:tcPr marL="6668" marR="6668" marT="6668" marB="0" anchor="b">
                    <a:lnL>
                      <a:noFill/>
                    </a:lnL>
                    <a:lnR>
                      <a:noFill/>
                    </a:lnR>
                    <a:lnT>
                      <a:noFill/>
                    </a:lnT>
                    <a:lnB>
                      <a:noFill/>
                    </a:lnB>
                  </a:tcPr>
                </a:tc>
                <a:tc>
                  <a:txBody>
                    <a:bodyPr/>
                    <a:lstStyle/>
                    <a:p>
                      <a:pPr algn="ctr" fontAlgn="b"/>
                      <a:r>
                        <a:rPr lang="nl-NL" sz="1400" b="0" i="0" u="none" strike="noStrike" dirty="0">
                          <a:solidFill>
                            <a:srgbClr val="000000"/>
                          </a:solidFill>
                          <a:effectLst/>
                          <a:latin typeface="Calibri" panose="020F0502020204030204" pitchFamily="34" charset="0"/>
                        </a:rPr>
                        <a:t>4</a:t>
                      </a:r>
                    </a:p>
                  </a:txBody>
                  <a:tcPr marL="6668" marR="6668" marT="6668" marB="0" anchor="b">
                    <a:lnL>
                      <a:noFill/>
                    </a:lnL>
                    <a:lnR>
                      <a:noFill/>
                    </a:lnR>
                    <a:lnT>
                      <a:noFill/>
                    </a:lnT>
                    <a:lnB>
                      <a:noFill/>
                    </a:lnB>
                  </a:tcPr>
                </a:tc>
                <a:tc>
                  <a:txBody>
                    <a:bodyPr/>
                    <a:lstStyle/>
                    <a:p>
                      <a:pPr algn="ctr" fontAlgn="b"/>
                      <a:r>
                        <a:rPr lang="nl-NL" sz="1400" b="0" i="0" u="none" strike="noStrike" dirty="0">
                          <a:solidFill>
                            <a:srgbClr val="000000"/>
                          </a:solidFill>
                          <a:effectLst/>
                          <a:latin typeface="Calibri" panose="020F0502020204030204" pitchFamily="34" charset="0"/>
                        </a:rPr>
                        <a:t>1</a:t>
                      </a:r>
                    </a:p>
                  </a:txBody>
                  <a:tcPr marL="6668" marR="6668" marT="6668" marB="0" anchor="b">
                    <a:lnL>
                      <a:noFill/>
                    </a:lnL>
                    <a:lnR>
                      <a:noFill/>
                    </a:lnR>
                    <a:lnT>
                      <a:noFill/>
                    </a:lnT>
                    <a:lnB>
                      <a:noFill/>
                    </a:lnB>
                  </a:tcPr>
                </a:tc>
                <a:extLst>
                  <a:ext uri="{0D108BD9-81ED-4DB2-BD59-A6C34878D82A}">
                    <a16:rowId xmlns:a16="http://schemas.microsoft.com/office/drawing/2014/main" val="2311944891"/>
                  </a:ext>
                </a:extLst>
              </a:tr>
              <a:tr h="280191">
                <a:tc>
                  <a:txBody>
                    <a:bodyPr/>
                    <a:lstStyle/>
                    <a:p>
                      <a:pPr algn="l" fontAlgn="b"/>
                      <a:r>
                        <a:rPr lang="nl-NL" sz="1400" b="0" i="0" u="none" strike="noStrike">
                          <a:solidFill>
                            <a:srgbClr val="000000"/>
                          </a:solidFill>
                          <a:effectLst/>
                          <a:latin typeface="Calibri" panose="020F0502020204030204" pitchFamily="34" charset="0"/>
                        </a:rPr>
                        <a:t>Expediteurs</a:t>
                      </a:r>
                    </a:p>
                  </a:txBody>
                  <a:tcPr marL="6668" marR="6668" marT="6668" marB="0" anchor="b">
                    <a:lnL>
                      <a:noFill/>
                    </a:lnL>
                    <a:lnR>
                      <a:noFill/>
                    </a:lnR>
                    <a:lnT>
                      <a:noFill/>
                    </a:lnT>
                    <a:lnB>
                      <a:noFill/>
                    </a:lnB>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dirty="0">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E7E6E6"/>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dirty="0">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dirty="0">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b"/>
                      <a:r>
                        <a:rPr lang="nl-NL" sz="1400" b="0" i="0" u="none" strike="noStrike" dirty="0">
                          <a:solidFill>
                            <a:srgbClr val="000000"/>
                          </a:solidFill>
                          <a:effectLst/>
                          <a:latin typeface="Calibri" panose="020F0502020204030204" pitchFamily="34" charset="0"/>
                        </a:rPr>
                        <a:t>0</a:t>
                      </a:r>
                    </a:p>
                  </a:txBody>
                  <a:tcPr marL="6668" marR="6668" marT="6668" marB="0" anchor="b">
                    <a:lnL>
                      <a:noFill/>
                    </a:lnL>
                    <a:lnR>
                      <a:noFill/>
                    </a:lnR>
                    <a:lnT>
                      <a:noFill/>
                    </a:lnT>
                    <a:lnB>
                      <a:noFill/>
                    </a:lnB>
                  </a:tcPr>
                </a:tc>
                <a:tc>
                  <a:txBody>
                    <a:bodyPr/>
                    <a:lstStyle/>
                    <a:p>
                      <a:pPr algn="ctr" fontAlgn="b"/>
                      <a:r>
                        <a:rPr lang="nl-NL" sz="1400" b="0" i="0" u="none" strike="noStrike" dirty="0">
                          <a:solidFill>
                            <a:srgbClr val="000000"/>
                          </a:solidFill>
                          <a:effectLst/>
                          <a:latin typeface="Calibri" panose="020F0502020204030204" pitchFamily="34" charset="0"/>
                        </a:rPr>
                        <a:t>1</a:t>
                      </a:r>
                    </a:p>
                  </a:txBody>
                  <a:tcPr marL="6668" marR="6668" marT="6668" marB="0" anchor="b">
                    <a:lnL>
                      <a:noFill/>
                    </a:lnL>
                    <a:lnR>
                      <a:noFill/>
                    </a:lnR>
                    <a:lnT>
                      <a:noFill/>
                    </a:lnT>
                    <a:lnB>
                      <a:noFill/>
                    </a:lnB>
                  </a:tcPr>
                </a:tc>
                <a:tc>
                  <a:txBody>
                    <a:bodyPr/>
                    <a:lstStyle/>
                    <a:p>
                      <a:pPr algn="ctr" fontAlgn="b"/>
                      <a:r>
                        <a:rPr lang="nl-NL" sz="1400" b="0" i="0" u="none" strike="noStrike" dirty="0">
                          <a:solidFill>
                            <a:srgbClr val="000000"/>
                          </a:solidFill>
                          <a:effectLst/>
                          <a:latin typeface="Calibri" panose="020F0502020204030204" pitchFamily="34" charset="0"/>
                        </a:rPr>
                        <a:t>6</a:t>
                      </a:r>
                    </a:p>
                  </a:txBody>
                  <a:tcPr marL="6668" marR="6668" marT="6668" marB="0" anchor="b">
                    <a:lnL>
                      <a:noFill/>
                    </a:lnL>
                    <a:lnR>
                      <a:noFill/>
                    </a:lnR>
                    <a:lnT>
                      <a:noFill/>
                    </a:lnT>
                    <a:lnB>
                      <a:noFill/>
                    </a:lnB>
                  </a:tcPr>
                </a:tc>
                <a:extLst>
                  <a:ext uri="{0D108BD9-81ED-4DB2-BD59-A6C34878D82A}">
                    <a16:rowId xmlns:a16="http://schemas.microsoft.com/office/drawing/2014/main" val="235757848"/>
                  </a:ext>
                </a:extLst>
              </a:tr>
              <a:tr h="228600">
                <a:tc>
                  <a:txBody>
                    <a:bodyPr/>
                    <a:lstStyle/>
                    <a:p>
                      <a:pPr algn="l" fontAlgn="b"/>
                      <a:r>
                        <a:rPr lang="nl-NL" sz="1400" b="0" i="0" u="none" strike="noStrike">
                          <a:solidFill>
                            <a:srgbClr val="000000"/>
                          </a:solidFill>
                          <a:effectLst/>
                          <a:latin typeface="Calibri" panose="020F0502020204030204" pitchFamily="34" charset="0"/>
                        </a:rPr>
                        <a:t>Inland terminals</a:t>
                      </a:r>
                    </a:p>
                  </a:txBody>
                  <a:tcPr marL="6668" marR="6668" marT="6668" marB="0" anchor="b">
                    <a:lnL>
                      <a:noFill/>
                    </a:lnL>
                    <a:lnR>
                      <a:noFill/>
                    </a:lnR>
                    <a:lnT>
                      <a:noFill/>
                    </a:lnT>
                    <a:lnB>
                      <a:noFill/>
                    </a:lnB>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E7E6E6"/>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dirty="0">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dirty="0">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b"/>
                      <a:r>
                        <a:rPr lang="nl-NL" sz="1400" b="0" i="0" u="none" strike="noStrike" dirty="0">
                          <a:solidFill>
                            <a:srgbClr val="000000"/>
                          </a:solidFill>
                          <a:effectLst/>
                          <a:latin typeface="Calibri" panose="020F0502020204030204" pitchFamily="34" charset="0"/>
                        </a:rPr>
                        <a:t>1</a:t>
                      </a:r>
                    </a:p>
                  </a:txBody>
                  <a:tcPr marL="6668" marR="6668" marT="6668" marB="0" anchor="b">
                    <a:lnL>
                      <a:noFill/>
                    </a:lnL>
                    <a:lnR>
                      <a:noFill/>
                    </a:lnR>
                    <a:lnT>
                      <a:noFill/>
                    </a:lnT>
                    <a:lnB>
                      <a:noFill/>
                    </a:lnB>
                  </a:tcPr>
                </a:tc>
                <a:tc>
                  <a:txBody>
                    <a:bodyPr/>
                    <a:lstStyle/>
                    <a:p>
                      <a:pPr algn="ctr" fontAlgn="b"/>
                      <a:r>
                        <a:rPr lang="nl-NL" sz="1400" b="0" i="0" u="none" strike="noStrike" dirty="0">
                          <a:solidFill>
                            <a:srgbClr val="000000"/>
                          </a:solidFill>
                          <a:effectLst/>
                          <a:latin typeface="Calibri" panose="020F0502020204030204" pitchFamily="34" charset="0"/>
                        </a:rPr>
                        <a:t>0</a:t>
                      </a:r>
                    </a:p>
                  </a:txBody>
                  <a:tcPr marL="6668" marR="6668" marT="6668" marB="0" anchor="b">
                    <a:lnL>
                      <a:noFill/>
                    </a:lnL>
                    <a:lnR>
                      <a:noFill/>
                    </a:lnR>
                    <a:lnT>
                      <a:noFill/>
                    </a:lnT>
                    <a:lnB>
                      <a:noFill/>
                    </a:lnB>
                  </a:tcPr>
                </a:tc>
                <a:tc>
                  <a:txBody>
                    <a:bodyPr/>
                    <a:lstStyle/>
                    <a:p>
                      <a:pPr algn="ctr" fontAlgn="b"/>
                      <a:r>
                        <a:rPr lang="nl-NL" sz="1400" b="0" i="0" u="none" strike="noStrike" dirty="0">
                          <a:solidFill>
                            <a:srgbClr val="000000"/>
                          </a:solidFill>
                          <a:effectLst/>
                          <a:latin typeface="Calibri" panose="020F0502020204030204" pitchFamily="34" charset="0"/>
                        </a:rPr>
                        <a:t>6</a:t>
                      </a:r>
                    </a:p>
                  </a:txBody>
                  <a:tcPr marL="6668" marR="6668" marT="6668" marB="0" anchor="b">
                    <a:lnL>
                      <a:noFill/>
                    </a:lnL>
                    <a:lnR>
                      <a:noFill/>
                    </a:lnR>
                    <a:lnT>
                      <a:noFill/>
                    </a:lnT>
                    <a:lnB>
                      <a:noFill/>
                    </a:lnB>
                  </a:tcPr>
                </a:tc>
                <a:extLst>
                  <a:ext uri="{0D108BD9-81ED-4DB2-BD59-A6C34878D82A}">
                    <a16:rowId xmlns:a16="http://schemas.microsoft.com/office/drawing/2014/main" val="2162319123"/>
                  </a:ext>
                </a:extLst>
              </a:tr>
              <a:tr h="228600">
                <a:tc>
                  <a:txBody>
                    <a:bodyPr/>
                    <a:lstStyle/>
                    <a:p>
                      <a:pPr algn="l" fontAlgn="b"/>
                      <a:r>
                        <a:rPr lang="nl-NL" sz="1400" b="0" i="0" u="none" strike="noStrike">
                          <a:solidFill>
                            <a:srgbClr val="000000"/>
                          </a:solidFill>
                          <a:effectLst/>
                          <a:latin typeface="Calibri" panose="020F0502020204030204" pitchFamily="34" charset="0"/>
                        </a:rPr>
                        <a:t>Barge operators</a:t>
                      </a:r>
                    </a:p>
                  </a:txBody>
                  <a:tcPr marL="6668" marR="6668" marT="6668" marB="0" anchor="b">
                    <a:lnL>
                      <a:noFill/>
                    </a:lnL>
                    <a:lnR>
                      <a:noFill/>
                    </a:lnR>
                    <a:lnT>
                      <a:noFill/>
                    </a:lnT>
                    <a:lnB>
                      <a:noFill/>
                    </a:lnB>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dirty="0">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E7E6E6"/>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dirty="0">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b"/>
                      <a:r>
                        <a:rPr lang="nl-NL" sz="1400" b="0" i="0" u="none" strike="noStrike">
                          <a:solidFill>
                            <a:srgbClr val="000000"/>
                          </a:solidFill>
                          <a:effectLst/>
                          <a:latin typeface="Calibri" panose="020F0502020204030204" pitchFamily="34" charset="0"/>
                        </a:rPr>
                        <a:t>1</a:t>
                      </a:r>
                    </a:p>
                  </a:txBody>
                  <a:tcPr marL="6668" marR="6668" marT="6668" marB="0" anchor="b">
                    <a:lnL>
                      <a:noFill/>
                    </a:lnL>
                    <a:lnR>
                      <a:noFill/>
                    </a:lnR>
                    <a:lnT>
                      <a:noFill/>
                    </a:lnT>
                    <a:lnB>
                      <a:noFill/>
                    </a:lnB>
                  </a:tcPr>
                </a:tc>
                <a:tc>
                  <a:txBody>
                    <a:bodyPr/>
                    <a:lstStyle/>
                    <a:p>
                      <a:pPr algn="ctr" fontAlgn="b"/>
                      <a:r>
                        <a:rPr lang="nl-NL" sz="1400" b="0" i="0" u="none" strike="noStrike" dirty="0">
                          <a:solidFill>
                            <a:srgbClr val="000000"/>
                          </a:solidFill>
                          <a:effectLst/>
                          <a:latin typeface="Calibri" panose="020F0502020204030204" pitchFamily="34" charset="0"/>
                        </a:rPr>
                        <a:t>6</a:t>
                      </a:r>
                    </a:p>
                  </a:txBody>
                  <a:tcPr marL="6668" marR="6668" marT="6668" marB="0" anchor="b">
                    <a:lnL>
                      <a:noFill/>
                    </a:lnL>
                    <a:lnR>
                      <a:noFill/>
                    </a:lnR>
                    <a:lnT>
                      <a:noFill/>
                    </a:lnT>
                    <a:lnB>
                      <a:noFill/>
                    </a:lnB>
                  </a:tcPr>
                </a:tc>
                <a:tc>
                  <a:txBody>
                    <a:bodyPr/>
                    <a:lstStyle/>
                    <a:p>
                      <a:pPr algn="ctr" fontAlgn="b"/>
                      <a:r>
                        <a:rPr lang="nl-NL" sz="1400" b="0" i="0" u="none" strike="noStrike" dirty="0">
                          <a:solidFill>
                            <a:srgbClr val="000000"/>
                          </a:solidFill>
                          <a:effectLst/>
                          <a:latin typeface="Calibri" panose="020F0502020204030204" pitchFamily="34" charset="0"/>
                        </a:rPr>
                        <a:t>0</a:t>
                      </a:r>
                    </a:p>
                  </a:txBody>
                  <a:tcPr marL="6668" marR="6668" marT="6668" marB="0" anchor="b">
                    <a:lnL>
                      <a:noFill/>
                    </a:lnL>
                    <a:lnR>
                      <a:noFill/>
                    </a:lnR>
                    <a:lnT>
                      <a:noFill/>
                    </a:lnT>
                    <a:lnB>
                      <a:noFill/>
                    </a:lnB>
                  </a:tcPr>
                </a:tc>
                <a:extLst>
                  <a:ext uri="{0D108BD9-81ED-4DB2-BD59-A6C34878D82A}">
                    <a16:rowId xmlns:a16="http://schemas.microsoft.com/office/drawing/2014/main" val="2248684715"/>
                  </a:ext>
                </a:extLst>
              </a:tr>
              <a:tr h="228600">
                <a:tc>
                  <a:txBody>
                    <a:bodyPr/>
                    <a:lstStyle/>
                    <a:p>
                      <a:pPr algn="l" fontAlgn="b"/>
                      <a:r>
                        <a:rPr lang="nl-NL" sz="1400" b="0" i="0" u="none" strike="noStrike">
                          <a:solidFill>
                            <a:srgbClr val="000000"/>
                          </a:solidFill>
                          <a:effectLst/>
                          <a:latin typeface="Calibri" panose="020F0502020204030204" pitchFamily="34" charset="0"/>
                        </a:rPr>
                        <a:t>Rail operators</a:t>
                      </a:r>
                    </a:p>
                  </a:txBody>
                  <a:tcPr marL="6668" marR="6668" marT="6668" marB="0" anchor="b">
                    <a:lnL>
                      <a:noFill/>
                    </a:lnL>
                    <a:lnR>
                      <a:noFill/>
                    </a:lnR>
                    <a:lnT>
                      <a:noFill/>
                    </a:lnT>
                    <a:lnB>
                      <a:noFill/>
                    </a:lnB>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dirty="0">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E7E6E6"/>
                    </a:solidFill>
                  </a:tcPr>
                </a:tc>
                <a:tc>
                  <a:txBody>
                    <a:bodyPr/>
                    <a:lstStyle/>
                    <a:p>
                      <a:pPr algn="ctr" fontAlgn="ctr"/>
                      <a:r>
                        <a:rPr lang="nl-NL" sz="1400" b="0" i="0" u="none" strike="noStrike" dirty="0">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dirty="0">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b"/>
                      <a:r>
                        <a:rPr lang="nl-NL" sz="1400" b="0" i="0" u="none" strike="noStrike">
                          <a:solidFill>
                            <a:srgbClr val="000000"/>
                          </a:solidFill>
                          <a:effectLst/>
                          <a:latin typeface="Calibri" panose="020F0502020204030204" pitchFamily="34" charset="0"/>
                        </a:rPr>
                        <a:t>7</a:t>
                      </a:r>
                    </a:p>
                  </a:txBody>
                  <a:tcPr marL="6668" marR="6668" marT="6668" marB="0" anchor="b">
                    <a:lnL>
                      <a:noFill/>
                    </a:lnL>
                    <a:lnR>
                      <a:noFill/>
                    </a:lnR>
                    <a:lnT>
                      <a:noFill/>
                    </a:lnT>
                    <a:lnB>
                      <a:noFill/>
                    </a:lnB>
                  </a:tcPr>
                </a:tc>
                <a:tc>
                  <a:txBody>
                    <a:bodyPr/>
                    <a:lstStyle/>
                    <a:p>
                      <a:pPr algn="ctr" fontAlgn="b"/>
                      <a:r>
                        <a:rPr lang="nl-NL" sz="1400" b="0" i="0" u="none" strike="noStrike" dirty="0">
                          <a:solidFill>
                            <a:srgbClr val="000000"/>
                          </a:solidFill>
                          <a:effectLst/>
                          <a:latin typeface="Calibri" panose="020F0502020204030204" pitchFamily="34" charset="0"/>
                        </a:rPr>
                        <a:t>0</a:t>
                      </a:r>
                    </a:p>
                  </a:txBody>
                  <a:tcPr marL="6668" marR="6668" marT="6668" marB="0" anchor="b">
                    <a:lnL>
                      <a:noFill/>
                    </a:lnL>
                    <a:lnR>
                      <a:noFill/>
                    </a:lnR>
                    <a:lnT>
                      <a:noFill/>
                    </a:lnT>
                    <a:lnB>
                      <a:noFill/>
                    </a:lnB>
                  </a:tcPr>
                </a:tc>
                <a:tc>
                  <a:txBody>
                    <a:bodyPr/>
                    <a:lstStyle/>
                    <a:p>
                      <a:pPr algn="ctr" fontAlgn="b"/>
                      <a:r>
                        <a:rPr lang="nl-NL" sz="1400" b="0" i="0" u="none" strike="noStrike" dirty="0">
                          <a:solidFill>
                            <a:srgbClr val="000000"/>
                          </a:solidFill>
                          <a:effectLst/>
                          <a:latin typeface="Calibri" panose="020F0502020204030204" pitchFamily="34" charset="0"/>
                        </a:rPr>
                        <a:t>0</a:t>
                      </a:r>
                    </a:p>
                  </a:txBody>
                  <a:tcPr marL="6668" marR="6668" marT="6668" marB="0" anchor="b">
                    <a:lnL>
                      <a:noFill/>
                    </a:lnL>
                    <a:lnR>
                      <a:noFill/>
                    </a:lnR>
                    <a:lnT>
                      <a:noFill/>
                    </a:lnT>
                    <a:lnB>
                      <a:noFill/>
                    </a:lnB>
                  </a:tcPr>
                </a:tc>
                <a:extLst>
                  <a:ext uri="{0D108BD9-81ED-4DB2-BD59-A6C34878D82A}">
                    <a16:rowId xmlns:a16="http://schemas.microsoft.com/office/drawing/2014/main" val="2332137599"/>
                  </a:ext>
                </a:extLst>
              </a:tr>
              <a:tr h="220028">
                <a:tc>
                  <a:txBody>
                    <a:bodyPr/>
                    <a:lstStyle/>
                    <a:p>
                      <a:pPr algn="l" fontAlgn="b"/>
                      <a:r>
                        <a:rPr lang="nl-NL" sz="1400" b="0" i="0" u="none" strike="noStrike">
                          <a:solidFill>
                            <a:srgbClr val="000000"/>
                          </a:solidFill>
                          <a:effectLst/>
                          <a:latin typeface="Calibri" panose="020F0502020204030204" pitchFamily="34" charset="0"/>
                        </a:rPr>
                        <a:t>Truckers</a:t>
                      </a:r>
                    </a:p>
                  </a:txBody>
                  <a:tcPr marL="6668" marR="6668" marT="6668" marB="0" anchor="b">
                    <a:lnL>
                      <a:noFill/>
                    </a:lnL>
                    <a:lnR>
                      <a:noFill/>
                    </a:lnR>
                    <a:lnT>
                      <a:noFill/>
                    </a:lnT>
                    <a:lnB>
                      <a:noFill/>
                    </a:lnB>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E7E6E6"/>
                    </a:solidFill>
                  </a:tcPr>
                </a:tc>
                <a:tc>
                  <a:txBody>
                    <a:bodyPr/>
                    <a:lstStyle/>
                    <a:p>
                      <a:pPr algn="ctr" fontAlgn="ctr"/>
                      <a:r>
                        <a:rPr lang="nl-NL" sz="1400" b="0" i="0" u="none" strike="noStrike" dirty="0">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b"/>
                      <a:r>
                        <a:rPr lang="nl-NL" sz="1400" b="0" i="0" u="none" strike="noStrike">
                          <a:solidFill>
                            <a:srgbClr val="000000"/>
                          </a:solidFill>
                          <a:effectLst/>
                          <a:latin typeface="Calibri" panose="020F0502020204030204" pitchFamily="34" charset="0"/>
                        </a:rPr>
                        <a:t>1</a:t>
                      </a:r>
                    </a:p>
                  </a:txBody>
                  <a:tcPr marL="6668" marR="6668" marT="6668" marB="0" anchor="b">
                    <a:lnL>
                      <a:noFill/>
                    </a:lnL>
                    <a:lnR>
                      <a:noFill/>
                    </a:lnR>
                    <a:lnT>
                      <a:noFill/>
                    </a:lnT>
                    <a:lnB>
                      <a:noFill/>
                    </a:lnB>
                  </a:tcPr>
                </a:tc>
                <a:tc>
                  <a:txBody>
                    <a:bodyPr/>
                    <a:lstStyle/>
                    <a:p>
                      <a:pPr algn="ctr" fontAlgn="b"/>
                      <a:r>
                        <a:rPr lang="nl-NL" sz="1400" b="0" i="0" u="none" strike="noStrike" dirty="0">
                          <a:solidFill>
                            <a:srgbClr val="000000"/>
                          </a:solidFill>
                          <a:effectLst/>
                          <a:latin typeface="Calibri" panose="020F0502020204030204" pitchFamily="34" charset="0"/>
                        </a:rPr>
                        <a:t>6</a:t>
                      </a:r>
                    </a:p>
                  </a:txBody>
                  <a:tcPr marL="6668" marR="6668" marT="6668" marB="0" anchor="b">
                    <a:lnL>
                      <a:noFill/>
                    </a:lnL>
                    <a:lnR>
                      <a:noFill/>
                    </a:lnR>
                    <a:lnT>
                      <a:noFill/>
                    </a:lnT>
                    <a:lnB>
                      <a:noFill/>
                    </a:lnB>
                  </a:tcPr>
                </a:tc>
                <a:tc>
                  <a:txBody>
                    <a:bodyPr/>
                    <a:lstStyle/>
                    <a:p>
                      <a:pPr algn="ctr" fontAlgn="b"/>
                      <a:r>
                        <a:rPr lang="nl-NL" sz="1400" b="0" i="0" u="none" strike="noStrike" dirty="0">
                          <a:solidFill>
                            <a:srgbClr val="000000"/>
                          </a:solidFill>
                          <a:effectLst/>
                          <a:latin typeface="Calibri" panose="020F0502020204030204" pitchFamily="34" charset="0"/>
                        </a:rPr>
                        <a:t>0</a:t>
                      </a:r>
                    </a:p>
                  </a:txBody>
                  <a:tcPr marL="6668" marR="6668" marT="6668" marB="0" anchor="b">
                    <a:lnL>
                      <a:noFill/>
                    </a:lnL>
                    <a:lnR>
                      <a:noFill/>
                    </a:lnR>
                    <a:lnT>
                      <a:noFill/>
                    </a:lnT>
                    <a:lnB>
                      <a:noFill/>
                    </a:lnB>
                  </a:tcPr>
                </a:tc>
                <a:extLst>
                  <a:ext uri="{0D108BD9-81ED-4DB2-BD59-A6C34878D82A}">
                    <a16:rowId xmlns:a16="http://schemas.microsoft.com/office/drawing/2014/main" val="1780976996"/>
                  </a:ext>
                </a:extLst>
              </a:tr>
              <a:tr h="237172">
                <a:tc>
                  <a:txBody>
                    <a:bodyPr/>
                    <a:lstStyle/>
                    <a:p>
                      <a:pPr algn="l" fontAlgn="b"/>
                      <a:r>
                        <a:rPr lang="nl-NL" sz="1400" b="0" i="0" u="none" strike="noStrike">
                          <a:solidFill>
                            <a:srgbClr val="000000"/>
                          </a:solidFill>
                          <a:effectLst/>
                          <a:latin typeface="Calibri" panose="020F0502020204030204" pitchFamily="34" charset="0"/>
                        </a:rPr>
                        <a:t>Diepzee terminals</a:t>
                      </a:r>
                    </a:p>
                  </a:txBody>
                  <a:tcPr marL="6668" marR="6668" marT="6668" marB="0" anchor="b">
                    <a:lnL>
                      <a:noFill/>
                    </a:lnL>
                    <a:lnR>
                      <a:noFill/>
                    </a:lnR>
                    <a:lnT>
                      <a:noFill/>
                    </a:lnT>
                    <a:lnB>
                      <a:noFill/>
                    </a:lnB>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dirty="0">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E7E6E6"/>
                    </a:solidFill>
                  </a:tcPr>
                </a:tc>
                <a:tc>
                  <a:txBody>
                    <a:bodyPr/>
                    <a:lstStyle/>
                    <a:p>
                      <a:pPr algn="ctr" fontAlgn="b"/>
                      <a:r>
                        <a:rPr lang="nl-NL" sz="1400" b="0" i="0" u="none" strike="noStrike">
                          <a:solidFill>
                            <a:srgbClr val="000000"/>
                          </a:solidFill>
                          <a:effectLst/>
                          <a:latin typeface="Calibri" panose="020F0502020204030204" pitchFamily="34" charset="0"/>
                        </a:rPr>
                        <a:t>1</a:t>
                      </a:r>
                    </a:p>
                  </a:txBody>
                  <a:tcPr marL="6668" marR="6668" marT="6668" marB="0" anchor="b">
                    <a:lnL>
                      <a:noFill/>
                    </a:lnL>
                    <a:lnR>
                      <a:noFill/>
                    </a:lnR>
                    <a:lnT>
                      <a:noFill/>
                    </a:lnT>
                    <a:lnB>
                      <a:noFill/>
                    </a:lnB>
                  </a:tcPr>
                </a:tc>
                <a:tc>
                  <a:txBody>
                    <a:bodyPr/>
                    <a:lstStyle/>
                    <a:p>
                      <a:pPr algn="ctr" fontAlgn="b"/>
                      <a:r>
                        <a:rPr lang="nl-NL" sz="1400" b="0" i="0" u="none" strike="noStrike" dirty="0">
                          <a:solidFill>
                            <a:srgbClr val="000000"/>
                          </a:solidFill>
                          <a:effectLst/>
                          <a:latin typeface="Calibri" panose="020F0502020204030204" pitchFamily="34" charset="0"/>
                        </a:rPr>
                        <a:t>0</a:t>
                      </a:r>
                    </a:p>
                  </a:txBody>
                  <a:tcPr marL="6668" marR="6668" marT="6668" marB="0" anchor="b">
                    <a:lnL>
                      <a:noFill/>
                    </a:lnL>
                    <a:lnR>
                      <a:noFill/>
                    </a:lnR>
                    <a:lnT>
                      <a:noFill/>
                    </a:lnT>
                    <a:lnB>
                      <a:noFill/>
                    </a:lnB>
                  </a:tcPr>
                </a:tc>
                <a:tc>
                  <a:txBody>
                    <a:bodyPr/>
                    <a:lstStyle/>
                    <a:p>
                      <a:pPr algn="ctr" fontAlgn="b"/>
                      <a:r>
                        <a:rPr lang="nl-NL" sz="1400" b="0" i="0" u="none" strike="noStrike" dirty="0">
                          <a:solidFill>
                            <a:srgbClr val="000000"/>
                          </a:solidFill>
                          <a:effectLst/>
                          <a:latin typeface="Calibri" panose="020F0502020204030204" pitchFamily="34" charset="0"/>
                        </a:rPr>
                        <a:t>6</a:t>
                      </a:r>
                    </a:p>
                  </a:txBody>
                  <a:tcPr marL="6668" marR="6668" marT="6668" marB="0" anchor="b">
                    <a:lnL>
                      <a:noFill/>
                    </a:lnL>
                    <a:lnR>
                      <a:noFill/>
                    </a:lnR>
                    <a:lnT>
                      <a:noFill/>
                    </a:lnT>
                    <a:lnB>
                      <a:noFill/>
                    </a:lnB>
                  </a:tcPr>
                </a:tc>
                <a:extLst>
                  <a:ext uri="{0D108BD9-81ED-4DB2-BD59-A6C34878D82A}">
                    <a16:rowId xmlns:a16="http://schemas.microsoft.com/office/drawing/2014/main" val="3223839369"/>
                  </a:ext>
                </a:extLst>
              </a:tr>
              <a:tr h="220028">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dirty="0">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extLst>
                  <a:ext uri="{0D108BD9-81ED-4DB2-BD59-A6C34878D82A}">
                    <a16:rowId xmlns:a16="http://schemas.microsoft.com/office/drawing/2014/main" val="2292711867"/>
                  </a:ext>
                </a:extLst>
              </a:tr>
              <a:tr h="220028">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dirty="0">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dirty="0">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dirty="0">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dirty="0">
                        <a:solidFill>
                          <a:srgbClr val="000000"/>
                        </a:solidFill>
                        <a:effectLst/>
                        <a:latin typeface="Calibri" panose="020F0502020204030204" pitchFamily="34" charset="0"/>
                      </a:endParaRPr>
                    </a:p>
                  </a:txBody>
                  <a:tcPr marL="6668" marR="6668" marT="6668" marB="0" anchor="b">
                    <a:lnL>
                      <a:noFill/>
                    </a:lnL>
                    <a:lnR>
                      <a:noFill/>
                    </a:lnR>
                    <a:lnT>
                      <a:noFill/>
                    </a:lnT>
                    <a:lnB>
                      <a:noFill/>
                    </a:lnB>
                  </a:tcPr>
                </a:tc>
                <a:extLst>
                  <a:ext uri="{0D108BD9-81ED-4DB2-BD59-A6C34878D82A}">
                    <a16:rowId xmlns:a16="http://schemas.microsoft.com/office/drawing/2014/main" val="3599914596"/>
                  </a:ext>
                </a:extLst>
              </a:tr>
              <a:tr h="220028">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r>
                        <a:rPr lang="nl-NL" sz="1400" b="0" i="0" u="none" strike="noStrike">
                          <a:solidFill>
                            <a:srgbClr val="000000"/>
                          </a:solidFill>
                          <a:effectLst/>
                          <a:latin typeface="Calibri" panose="020F0502020204030204" pitchFamily="34" charset="0"/>
                        </a:rPr>
                        <a:t> </a:t>
                      </a:r>
                    </a:p>
                  </a:txBody>
                  <a:tcPr marL="6668" marR="6668" marT="6668" marB="0" anchor="b">
                    <a:lnL>
                      <a:noFill/>
                    </a:lnL>
                    <a:lnR>
                      <a:noFill/>
                    </a:lnR>
                    <a:lnT>
                      <a:noFill/>
                    </a:lnT>
                    <a:lnB>
                      <a:noFill/>
                    </a:lnB>
                    <a:solidFill>
                      <a:srgbClr val="FFFFCC"/>
                    </a:solidFill>
                  </a:tcPr>
                </a:tc>
                <a:tc gridSpan="2">
                  <a:txBody>
                    <a:bodyPr/>
                    <a:lstStyle/>
                    <a:p>
                      <a:pPr algn="l" fontAlgn="b"/>
                      <a:r>
                        <a:rPr lang="nl-NL" sz="1400" b="0" i="0" u="none" strike="noStrike">
                          <a:solidFill>
                            <a:srgbClr val="000000"/>
                          </a:solidFill>
                          <a:effectLst/>
                          <a:latin typeface="Calibri" panose="020F0502020204030204" pitchFamily="34" charset="0"/>
                        </a:rPr>
                        <a:t>Crosside effect</a:t>
                      </a:r>
                    </a:p>
                  </a:txBody>
                  <a:tcPr marL="6668" marR="6668" marT="6668" marB="0" anchor="b">
                    <a:lnL>
                      <a:noFill/>
                    </a:lnL>
                    <a:lnR>
                      <a:noFill/>
                    </a:lnR>
                    <a:lnT>
                      <a:noFill/>
                    </a:lnT>
                    <a:lnB>
                      <a:noFill/>
                    </a:lnB>
                  </a:tcPr>
                </a:tc>
                <a:tc hMerge="1">
                  <a:txBody>
                    <a:bodyPr/>
                    <a:lstStyle/>
                    <a:p>
                      <a:endParaRPr lang="nl-NL"/>
                    </a:p>
                  </a:txBody>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dirty="0">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dirty="0">
                        <a:solidFill>
                          <a:srgbClr val="000000"/>
                        </a:solidFill>
                        <a:effectLst/>
                        <a:latin typeface="Calibri" panose="020F0502020204030204" pitchFamily="34" charset="0"/>
                      </a:endParaRPr>
                    </a:p>
                  </a:txBody>
                  <a:tcPr marL="6668" marR="6668" marT="6668" marB="0" anchor="b">
                    <a:lnL>
                      <a:noFill/>
                    </a:lnL>
                    <a:lnR>
                      <a:noFill/>
                    </a:lnR>
                    <a:lnT>
                      <a:noFill/>
                    </a:lnT>
                    <a:lnB>
                      <a:noFill/>
                    </a:lnB>
                  </a:tcPr>
                </a:tc>
                <a:extLst>
                  <a:ext uri="{0D108BD9-81ED-4DB2-BD59-A6C34878D82A}">
                    <a16:rowId xmlns:a16="http://schemas.microsoft.com/office/drawing/2014/main" val="2546164336"/>
                  </a:ext>
                </a:extLst>
              </a:tr>
              <a:tr h="220028">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dirty="0">
                        <a:solidFill>
                          <a:srgbClr val="000000"/>
                        </a:solidFill>
                        <a:effectLst/>
                        <a:latin typeface="Calibri" panose="020F0502020204030204" pitchFamily="34" charset="0"/>
                      </a:endParaRPr>
                    </a:p>
                  </a:txBody>
                  <a:tcPr marL="6668" marR="6668" marT="6668" marB="0" anchor="b">
                    <a:lnL>
                      <a:noFill/>
                    </a:lnL>
                    <a:lnR>
                      <a:noFill/>
                    </a:lnR>
                    <a:lnT>
                      <a:noFill/>
                    </a:lnT>
                    <a:lnB>
                      <a:noFill/>
                    </a:lnB>
                  </a:tcPr>
                </a:tc>
                <a:extLst>
                  <a:ext uri="{0D108BD9-81ED-4DB2-BD59-A6C34878D82A}">
                    <a16:rowId xmlns:a16="http://schemas.microsoft.com/office/drawing/2014/main" val="2855730254"/>
                  </a:ext>
                </a:extLst>
              </a:tr>
              <a:tr h="262888">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r>
                        <a:rPr lang="nl-NL" sz="1400" b="0" i="0" u="none" strike="noStrike" dirty="0">
                          <a:solidFill>
                            <a:srgbClr val="000000"/>
                          </a:solidFill>
                          <a:effectLst/>
                          <a:latin typeface="Calibri" panose="020F0502020204030204" pitchFamily="34" charset="0"/>
                        </a:rPr>
                        <a:t> </a:t>
                      </a:r>
                    </a:p>
                  </a:txBody>
                  <a:tcPr marL="6668" marR="6668" marT="6668" marB="0" anchor="b">
                    <a:lnL>
                      <a:noFill/>
                    </a:lnL>
                    <a:lnR>
                      <a:noFill/>
                    </a:lnR>
                    <a:lnT>
                      <a:noFill/>
                    </a:lnT>
                    <a:lnB>
                      <a:noFill/>
                    </a:lnB>
                    <a:solidFill>
                      <a:srgbClr val="F2F2F2"/>
                    </a:solidFill>
                  </a:tcPr>
                </a:tc>
                <a:tc gridSpan="2">
                  <a:txBody>
                    <a:bodyPr/>
                    <a:lstStyle/>
                    <a:p>
                      <a:pPr algn="l" fontAlgn="b"/>
                      <a:r>
                        <a:rPr lang="nl-NL" sz="1400" b="0" i="0" u="none" strike="noStrike" dirty="0">
                          <a:solidFill>
                            <a:srgbClr val="000000"/>
                          </a:solidFill>
                          <a:effectLst/>
                          <a:latin typeface="Calibri" panose="020F0502020204030204" pitchFamily="34" charset="0"/>
                        </a:rPr>
                        <a:t>Same side effect</a:t>
                      </a:r>
                    </a:p>
                  </a:txBody>
                  <a:tcPr marL="6668" marR="6668" marT="6668" marB="0" anchor="b">
                    <a:lnL>
                      <a:noFill/>
                    </a:lnL>
                    <a:lnR>
                      <a:noFill/>
                    </a:lnR>
                    <a:lnT>
                      <a:noFill/>
                    </a:lnT>
                    <a:lnB>
                      <a:noFill/>
                    </a:lnB>
                  </a:tcPr>
                </a:tc>
                <a:tc hMerge="1">
                  <a:txBody>
                    <a:bodyPr/>
                    <a:lstStyle/>
                    <a:p>
                      <a:endParaRPr lang="nl-NL"/>
                    </a:p>
                  </a:txBody>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dirty="0">
                        <a:solidFill>
                          <a:srgbClr val="000000"/>
                        </a:solidFill>
                        <a:effectLst/>
                        <a:latin typeface="Calibri" panose="020F0502020204030204" pitchFamily="34" charset="0"/>
                      </a:endParaRPr>
                    </a:p>
                  </a:txBody>
                  <a:tcPr marL="6668" marR="6668" marT="6668" marB="0" anchor="b">
                    <a:lnL>
                      <a:noFill/>
                    </a:lnL>
                    <a:lnR>
                      <a:noFill/>
                    </a:lnR>
                    <a:lnT>
                      <a:noFill/>
                    </a:lnT>
                    <a:lnB>
                      <a:noFill/>
                    </a:lnB>
                  </a:tcPr>
                </a:tc>
                <a:extLst>
                  <a:ext uri="{0D108BD9-81ED-4DB2-BD59-A6C34878D82A}">
                    <a16:rowId xmlns:a16="http://schemas.microsoft.com/office/drawing/2014/main" val="3507604751"/>
                  </a:ext>
                </a:extLst>
              </a:tr>
            </a:tbl>
          </a:graphicData>
        </a:graphic>
      </p:graphicFrame>
      <p:sp>
        <p:nvSpPr>
          <p:cNvPr id="8" name="TextBox 7"/>
          <p:cNvSpPr txBox="1"/>
          <p:nvPr/>
        </p:nvSpPr>
        <p:spPr>
          <a:xfrm>
            <a:off x="685800" y="5441341"/>
            <a:ext cx="2726661" cy="738664"/>
          </a:xfrm>
          <a:prstGeom prst="rect">
            <a:avLst/>
          </a:prstGeom>
          <a:noFill/>
        </p:spPr>
        <p:txBody>
          <a:bodyPr wrap="square" lIns="0" tIns="0" rIns="0" bIns="0" rtlCol="0">
            <a:spAutoFit/>
          </a:bodyPr>
          <a:lstStyle/>
          <a:p>
            <a:r>
              <a:rPr lang="nl-NL" sz="1200" b="1" dirty="0">
                <a:gradFill>
                  <a:gsLst>
                    <a:gs pos="0">
                      <a:schemeClr val="tx1"/>
                    </a:gs>
                    <a:gs pos="86000">
                      <a:schemeClr val="tx1"/>
                    </a:gs>
                  </a:gsLst>
                  <a:lin ang="5400000" scaled="0"/>
                </a:gradFill>
              </a:rPr>
              <a:t>Structuur</a:t>
            </a:r>
          </a:p>
          <a:p>
            <a:pPr marL="171450" indent="-171450">
              <a:buFont typeface="Arial" panose="020B0604020202020204" pitchFamily="34" charset="0"/>
              <a:buChar char="•"/>
            </a:pPr>
            <a:r>
              <a:rPr lang="nl-NL" sz="1200" dirty="0">
                <a:gradFill>
                  <a:gsLst>
                    <a:gs pos="0">
                      <a:schemeClr val="tx1"/>
                    </a:gs>
                    <a:gs pos="86000">
                      <a:schemeClr val="tx1"/>
                    </a:gs>
                  </a:gsLst>
                  <a:lin ang="5400000" scaled="0"/>
                </a:gradFill>
              </a:rPr>
              <a:t>++ zeer sterk</a:t>
            </a:r>
          </a:p>
          <a:p>
            <a:pPr marL="171450" indent="-171450">
              <a:buFont typeface="Arial" panose="020B0604020202020204" pitchFamily="34" charset="0"/>
              <a:buChar char="•"/>
            </a:pPr>
            <a:r>
              <a:rPr lang="nl-NL" sz="1200" dirty="0">
                <a:gradFill>
                  <a:gsLst>
                    <a:gs pos="0">
                      <a:schemeClr val="tx1"/>
                    </a:gs>
                    <a:gs pos="86000">
                      <a:schemeClr val="tx1"/>
                    </a:gs>
                  </a:gsLst>
                  <a:lin ang="5400000" scaled="0"/>
                </a:gradFill>
              </a:rPr>
              <a:t>+- sterk</a:t>
            </a:r>
          </a:p>
          <a:p>
            <a:pPr marL="171450" indent="-171450">
              <a:buFont typeface="Arial" panose="020B0604020202020204" pitchFamily="34" charset="0"/>
              <a:buChar char="•"/>
            </a:pPr>
            <a:r>
              <a:rPr lang="nl-NL" sz="1200" dirty="0">
                <a:gradFill>
                  <a:gsLst>
                    <a:gs pos="0">
                      <a:schemeClr val="tx1"/>
                    </a:gs>
                    <a:gs pos="86000">
                      <a:schemeClr val="tx1"/>
                    </a:gs>
                  </a:gsLst>
                  <a:lin ang="5400000" scaled="0"/>
                </a:gradFill>
              </a:rPr>
              <a:t>-- geen effect</a:t>
            </a:r>
          </a:p>
        </p:txBody>
      </p:sp>
    </p:spTree>
    <p:extLst>
      <p:ext uri="{BB962C8B-B14F-4D97-AF65-F5344CB8AC3E}">
        <p14:creationId xmlns:p14="http://schemas.microsoft.com/office/powerpoint/2010/main" val="3419887203"/>
      </p:ext>
    </p:extLst>
  </p:cSld>
  <p:clrMapOvr>
    <a:masterClrMapping/>
  </p:clrMapOvr>
  <p:transition>
    <p:fade/>
  </p:transition>
</p:sld>
</file>

<file path=ppt/theme/theme1.xml><?xml version="1.0" encoding="utf-8"?>
<a:theme xmlns:a="http://schemas.openxmlformats.org/drawingml/2006/main" name="2_Convergence_ConcurrentSession_Template_16x9">
  <a:themeElements>
    <a:clrScheme name="7-30036_Convergence_Concurrent">
      <a:dk1>
        <a:srgbClr val="000000"/>
      </a:dk1>
      <a:lt1>
        <a:srgbClr val="FFFFFF"/>
      </a:lt1>
      <a:dk2>
        <a:srgbClr val="024981"/>
      </a:dk2>
      <a:lt2>
        <a:srgbClr val="4495D1"/>
      </a:lt2>
      <a:accent1>
        <a:srgbClr val="024981"/>
      </a:accent1>
      <a:accent2>
        <a:srgbClr val="4495D1"/>
      </a:accent2>
      <a:accent3>
        <a:srgbClr val="F4793B"/>
      </a:accent3>
      <a:accent4>
        <a:srgbClr val="7CC366"/>
      </a:accent4>
      <a:accent5>
        <a:srgbClr val="FFCB05"/>
      </a:accent5>
      <a:accent6>
        <a:srgbClr val="7D7D7D"/>
      </a:accent6>
      <a:hlink>
        <a:srgbClr val="4495D1"/>
      </a:hlink>
      <a:folHlink>
        <a:srgbClr val="FFCB05"/>
      </a:folHlink>
    </a:clrScheme>
    <a:fontScheme name="Segoe">
      <a:majorFont>
        <a:latin typeface="Segoe"/>
        <a:ea typeface=""/>
        <a:cs typeface=""/>
      </a:majorFont>
      <a:minorFont>
        <a:latin typeface="Segoe"/>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DynamicsTemplate_LIGHT_16x9 v04">
  <a:themeElements>
    <a:clrScheme name="Dynamics Template 2011">
      <a:dk1>
        <a:srgbClr val="292929"/>
      </a:dk1>
      <a:lt1>
        <a:srgbClr val="FFFFFF"/>
      </a:lt1>
      <a:dk2>
        <a:srgbClr val="00AEEF"/>
      </a:dk2>
      <a:lt2>
        <a:srgbClr val="DDDDDD"/>
      </a:lt2>
      <a:accent1>
        <a:srgbClr val="00AEEF"/>
      </a:accent1>
      <a:accent2>
        <a:srgbClr val="0071BC"/>
      </a:accent2>
      <a:accent3>
        <a:srgbClr val="00A600"/>
      </a:accent3>
      <a:accent4>
        <a:srgbClr val="8CC600"/>
      </a:accent4>
      <a:accent5>
        <a:srgbClr val="FFBE00"/>
      </a:accent5>
      <a:accent6>
        <a:srgbClr val="FF5300"/>
      </a:accent6>
      <a:hlink>
        <a:srgbClr val="00AEEF"/>
      </a:hlink>
      <a:folHlink>
        <a:srgbClr val="00AEEF"/>
      </a:folHlink>
    </a:clrScheme>
    <a:fontScheme name="Custom 1">
      <a:majorFont>
        <a:latin typeface="Segoe UI Light"/>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2">
            <a:shade val="50000"/>
          </a:schemeClr>
        </a:lnRef>
        <a:fillRef idx="1">
          <a:schemeClr val="accent2"/>
        </a:fillRef>
        <a:effectRef idx="0">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1930</Words>
  <Application>Microsoft Office PowerPoint</Application>
  <PresentationFormat>Breedbeeld</PresentationFormat>
  <Paragraphs>597</Paragraphs>
  <Slides>20</Slides>
  <Notes>6</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20</vt:i4>
      </vt:variant>
    </vt:vector>
  </HeadingPairs>
  <TitlesOfParts>
    <vt:vector size="29" baseType="lpstr">
      <vt:lpstr>Arial</vt:lpstr>
      <vt:lpstr>Calibri</vt:lpstr>
      <vt:lpstr>Lato</vt:lpstr>
      <vt:lpstr>Segoe</vt:lpstr>
      <vt:lpstr>Segoe UI</vt:lpstr>
      <vt:lpstr>Segoe UI Light</vt:lpstr>
      <vt:lpstr>Wingdings</vt:lpstr>
      <vt:lpstr>2_Convergence_ConcurrentSession_Template_16x9</vt:lpstr>
      <vt:lpstr>1_DynamicsTemplate_LIGHT_16x9 v04</vt:lpstr>
      <vt:lpstr>Synchromodale community voor diepzee containers  Governance modellen: Rapportage deliverables 1 en 2   Ard-Jan Cieremans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Ard Jan Cieremans</dc:creator>
  <cp:lastModifiedBy>Heeremans, Iris</cp:lastModifiedBy>
  <cp:revision>625</cp:revision>
  <cp:lastPrinted>2016-11-03T11:31:15Z</cp:lastPrinted>
  <dcterms:created xsi:type="dcterms:W3CDTF">2006-08-16T00:00:00Z</dcterms:created>
  <dcterms:modified xsi:type="dcterms:W3CDTF">2017-01-13T16:11:00Z</dcterms:modified>
</cp:coreProperties>
</file>